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79" r:id="rId3"/>
    <p:sldId id="281" r:id="rId4"/>
    <p:sldId id="269" r:id="rId5"/>
    <p:sldId id="267" r:id="rId6"/>
    <p:sldId id="274" r:id="rId7"/>
    <p:sldId id="266" r:id="rId8"/>
    <p:sldId id="278" r:id="rId9"/>
    <p:sldId id="271" r:id="rId10"/>
    <p:sldId id="258" r:id="rId11"/>
    <p:sldId id="272" r:id="rId12"/>
    <p:sldId id="282" r:id="rId13"/>
    <p:sldId id="263" r:id="rId14"/>
    <p:sldId id="276" r:id="rId15"/>
    <p:sldId id="259" r:id="rId16"/>
    <p:sldId id="284" r:id="rId17"/>
    <p:sldId id="260" r:id="rId18"/>
    <p:sldId id="283" r:id="rId19"/>
    <p:sldId id="285" r:id="rId20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0896FC-95ED-AB87-A91D-8590CDE1990E}" v="193" dt="2026-02-12T08:27:20.496"/>
    <p1510:client id="{1493C85F-C59A-7B42-6D08-DB552A96ED6C}" v="169" dt="2026-02-12T11:09:10.540"/>
    <p1510:client id="{AA914C6A-7573-EC2E-DEB8-1895F5EBD561}" v="3564" dt="2026-02-12T10:53:26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mavý štý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Stredný štý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Svetlý štý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630F59-E820-F627-1C86-B7A066C10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BFF1C7C-946D-C097-950C-BA11C4B74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B983E8C-E73B-09E3-7D34-64872095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6B7C51C9-12D0-9AA6-4EB8-DFD90208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8BDFB26-C09A-DE02-C239-C1E28229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3245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1EFDBA-56C0-803D-35D0-5C4851E65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705E5A74-F9A9-3D89-D030-F058F3FDD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0F6FB66-2634-3188-D834-0D008DE6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C46C2348-1017-B9A8-E22E-7995B20F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410F524-FBF3-A47E-1A69-278367459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9587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32808EBC-148B-395D-78D8-40BED3B6B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7B1F580-5958-D4AC-0359-367D42378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8A105B4F-BFE5-68A3-0FDE-EC0CA01D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F3021703-D081-8D6C-5FD1-80CD8B8D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6FE07658-6CB7-CBF6-5AA1-10A2EEC0F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4449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8C931E-D1D0-CDD8-1B1C-724C5E91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881DEB3-00DA-8B18-3B9A-623C5A0D7A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260F08F-E320-CF86-20BF-6D8244569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8B1E7AB5-A0B6-1DAA-B004-8E15CBD9B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AE67252-F25D-10FD-CA92-C80BE6D53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4221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E49C12-D5FF-6C8C-5827-FBC90E6C0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9509FA1-AB3A-77E7-3D8A-D9F8BA29F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91A7176-EEBA-306A-32D0-DE7D72A3D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D11F0BA-0DE0-DB8E-A444-058C9ADF7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F29A6632-BA88-D80F-B240-AE4FF531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1778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A0925A-06EA-8919-8B3E-1CE76410F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6AF7BD-B88E-BBE3-13A3-9EF7A2CC06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14BEBDC-6571-79E3-DF79-E21643B60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438677F3-7400-2053-6A46-D41B053A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38D46472-E5EC-358E-A5CD-3AB0D85AB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B5045463-6B1A-624F-3590-B1A3EDF4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752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AA719-5C60-F3B8-701D-1F0478E77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A1B0EBC-0436-5526-15B8-C7EA7C935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CD4E4990-9E7F-A665-2EC9-FD5833820D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7B05899-F5BA-8E27-D52A-C7E648DBBD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8D09D01A-1D84-3808-45E3-2D1B93C1A4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58622996-4D77-2BE8-A26F-CE297007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A61B9F57-35C2-DE60-6FDB-8A7E9B0E8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A98F6E93-3985-2102-B8EB-9861E316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4774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CFDB2E-A70D-DDDA-7F94-786ADB27B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0F5E934D-C656-25B7-87AC-67F7B8AEC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76C26DAB-DCE7-E2D3-F60D-023A6F644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42228AD-D93E-1D7C-DDCB-2FDC013C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7979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5D847A05-B6ED-2175-C76A-EDFDC3434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62D96276-93F0-D324-2C93-12E5CBCF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0D83CA15-41AC-485A-7460-E354D1F2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122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D4174-DA5E-53FA-85F3-B1A04D756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43BF42D-F931-F2CE-DC8D-D4C49D238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07D134-BDFC-3988-B0DF-1730C3E8C0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54ABFBC8-431B-3DA3-BB34-024270292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FE055D6E-6907-3EC3-8753-8FC39A533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8981F120-44A9-9DE7-7DF5-804692B50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387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1D7981-752B-444B-8AC0-C294B503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7D6D9B4-486F-1C14-5BAC-CE11A8BD6B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AA6300-C734-B0D0-840F-243E67CB2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FD6EE106-3CE8-8CFB-48BD-4CAD8057F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247EF40-B944-7A0D-ED96-4B50E2DE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CB6EA2A1-BD25-D843-F1E8-FA07F6092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69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9540F2B1-6625-2EAF-6931-08E875E4E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55E4A1A-A19B-7826-2D57-48E66EBD9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4F27308-BAC5-66EB-8696-D80918E77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86EF3-3A4E-7042-B5CF-D261908AE7BC}" type="datetimeFigureOut">
              <a:rPr lang="sk-SK" smtClean="0"/>
              <a:t>2. 3. 2026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BEDD62A-EA6D-9A6E-72B4-1CCBA92F7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11B4FB2-B833-6083-A0D3-98293031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9F4896-9655-CC41-83C9-A9D419BB8601}" type="slidenum">
              <a:rPr lang="sk-SK" smtClean="0"/>
              <a:t>‹N›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1467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4B4A92F5-B6C2-4C1E-984C-3271BEFDDC88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ferencak4@uniba.sk" TargetMode="External"/><Relationship Id="rId2" Type="http://schemas.openxmlformats.org/officeDocument/2006/relationships/hyperlink" Target="mailto:tomas.stremy@flaw.uniba.s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C655A74-58A5-8746-2636-1707BA896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768" y="1441938"/>
            <a:ext cx="8399907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The state of criminal justice regarding European funds protection in Slovak republic</a:t>
            </a:r>
            <a:br>
              <a:rPr lang="en-US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kumimoji="0" lang="en-US" sz="1700" b="1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Project “2024-IT-PIF” (GA no. 101193934), co-funded by the EU (EUAF-2024-TRAI)</a:t>
            </a:r>
            <a:br>
              <a:rPr kumimoji="0" lang="de-DE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US" sz="2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DEE1710D-798C-499B-AA98-1A03495FD219}"/>
              </a:ext>
            </a:extLst>
          </p:cNvPr>
          <p:cNvPicPr/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4747" y="1356526"/>
            <a:ext cx="6571622" cy="12058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58681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8EB97FD-2B3C-988D-0D37-04A3C0DE9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262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id="{3635BB02-8AB7-6052-D386-F660F35F31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971093"/>
              </p:ext>
            </p:extLst>
          </p:nvPr>
        </p:nvGraphicFramePr>
        <p:xfrm>
          <a:off x="3730486" y="2093843"/>
          <a:ext cx="7831964" cy="264467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965380">
                  <a:extLst>
                    <a:ext uri="{9D8B030D-6E8A-4147-A177-3AD203B41FA5}">
                      <a16:colId xmlns:a16="http://schemas.microsoft.com/office/drawing/2014/main" val="4233732645"/>
                    </a:ext>
                  </a:extLst>
                </a:gridCol>
                <a:gridCol w="1565429">
                  <a:extLst>
                    <a:ext uri="{9D8B030D-6E8A-4147-A177-3AD203B41FA5}">
                      <a16:colId xmlns:a16="http://schemas.microsoft.com/office/drawing/2014/main" val="895769412"/>
                    </a:ext>
                  </a:extLst>
                </a:gridCol>
                <a:gridCol w="1897986">
                  <a:extLst>
                    <a:ext uri="{9D8B030D-6E8A-4147-A177-3AD203B41FA5}">
                      <a16:colId xmlns:a16="http://schemas.microsoft.com/office/drawing/2014/main" val="898439090"/>
                    </a:ext>
                  </a:extLst>
                </a:gridCol>
                <a:gridCol w="1897986">
                  <a:extLst>
                    <a:ext uri="{9D8B030D-6E8A-4147-A177-3AD203B41FA5}">
                      <a16:colId xmlns:a16="http://schemas.microsoft.com/office/drawing/2014/main" val="354479623"/>
                    </a:ext>
                  </a:extLst>
                </a:gridCol>
                <a:gridCol w="1505183">
                  <a:extLst>
                    <a:ext uri="{9D8B030D-6E8A-4147-A177-3AD203B41FA5}">
                      <a16:colId xmlns:a16="http://schemas.microsoft.com/office/drawing/2014/main" val="3687262770"/>
                    </a:ext>
                  </a:extLst>
                </a:gridCol>
              </a:tblGrid>
              <a:tr h="15463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0" kern="100" cap="none" spc="0" err="1">
                          <a:solidFill>
                            <a:schemeClr val="bg1"/>
                          </a:solidFill>
                          <a:effectLst/>
                        </a:rPr>
                        <a:t>Year</a:t>
                      </a:r>
                      <a:endParaRPr lang="sk-SK" sz="2000" b="0" kern="100" cap="none" spc="0" err="1">
                        <a:solidFill>
                          <a:schemeClr val="bg1"/>
                        </a:solidFill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Number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of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criminal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cases</a:t>
                      </a:r>
                      <a:endParaRPr lang="sk-SK" sz="2000"/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Number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of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resolved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criminal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cases</a:t>
                      </a:r>
                      <a:endParaRPr lang="sk-SK" sz="2000"/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Number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of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additionally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resolved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cases</a:t>
                      </a:r>
                      <a:endParaRPr lang="sk-SK" sz="2000"/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Sum</a:t>
                      </a:r>
                      <a:r>
                        <a:rPr lang="sk-SK" sz="2000" b="1" i="0" u="none" strike="noStrike" kern="100" cap="none" spc="0" noProof="0" dirty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 of </a:t>
                      </a:r>
                      <a:r>
                        <a:rPr lang="sk-SK" sz="2000" b="1" i="0" u="none" strike="noStrike" kern="100" cap="none" spc="0" noProof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damages</a:t>
                      </a:r>
                      <a:endParaRPr lang="sk-SK" sz="2000"/>
                    </a:p>
                  </a:txBody>
                  <a:tcPr marL="95548" marR="95548" marT="89178" marB="89178" anchor="ctr"/>
                </a:tc>
                <a:extLst>
                  <a:ext uri="{0D108BD9-81ED-4DB2-BD59-A6C34878D82A}">
                    <a16:rowId xmlns:a16="http://schemas.microsoft.com/office/drawing/2014/main" val="1350994711"/>
                  </a:ext>
                </a:extLst>
              </a:tr>
              <a:tr h="540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b="1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sk-SK" sz="1800" b="1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extLst>
                  <a:ext uri="{0D108BD9-81ED-4DB2-BD59-A6C34878D82A}">
                    <a16:rowId xmlns:a16="http://schemas.microsoft.com/office/drawing/2014/main" val="855864214"/>
                  </a:ext>
                </a:extLst>
              </a:tr>
              <a:tr h="5407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b="1" kern="100" cap="none" spc="0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sk-SK" sz="1800" b="1" kern="100" cap="none" spc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800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sk-SK" sz="1800" kern="100" cap="none" spc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548" marR="95548" marT="89178" marB="89178" anchor="ctr"/>
                </a:tc>
                <a:extLst>
                  <a:ext uri="{0D108BD9-81ED-4DB2-BD59-A6C34878D82A}">
                    <a16:rowId xmlns:a16="http://schemas.microsoft.com/office/drawing/2014/main" val="1764952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922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5FC3B4-1356-2E03-BE05-4D26A2BC0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80F64801-DF9F-FCCB-947D-D6F2C3404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BD3DEF-D46A-5959-820F-324F9A416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26B8301-79C5-C0BF-2725-150AED8CE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</a:t>
            </a:r>
            <a:r>
              <a:rPr lang="en-US" sz="2600" dirty="0">
                <a:solidFill>
                  <a:srgbClr val="FFFFFF"/>
                </a:solidFill>
              </a:rPr>
              <a:t>263  Criminal Code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7D389674-EF61-7C7E-CD23-3E5E27F91B52}"/>
              </a:ext>
            </a:extLst>
          </p:cNvPr>
          <p:cNvSpPr txBox="1"/>
          <p:nvPr/>
        </p:nvSpPr>
        <p:spPr>
          <a:xfrm>
            <a:off x="3545756" y="1195895"/>
            <a:ext cx="8384740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sk-SK" sz="2400" dirty="0"/>
          </a:p>
          <a:p>
            <a:pPr algn="just"/>
            <a:endParaRPr lang="sk-SK" sz="2400" dirty="0"/>
          </a:p>
          <a:p>
            <a:pPr algn="just"/>
            <a:r>
              <a:rPr lang="sk-SK" sz="2400" dirty="0"/>
              <a:t>(1) </a:t>
            </a:r>
            <a:r>
              <a:rPr lang="sk-SK" sz="2400" dirty="0" err="1">
                <a:ea typeface="+mn-lt"/>
                <a:cs typeface="+mn-lt"/>
              </a:rPr>
              <a:t>Whoever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negligently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damages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financial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interests</a:t>
            </a:r>
            <a:r>
              <a:rPr lang="sk-SK" sz="2400" dirty="0">
                <a:ea typeface="+mn-lt"/>
                <a:cs typeface="+mn-lt"/>
              </a:rPr>
              <a:t> of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European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Union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dirty="0" err="1">
                <a:ea typeface="+mn-lt"/>
                <a:cs typeface="+mn-lt"/>
              </a:rPr>
              <a:t>acting</a:t>
            </a:r>
            <a:r>
              <a:rPr lang="sk-SK" sz="2400" dirty="0">
                <a:ea typeface="+mn-lt"/>
                <a:cs typeface="+mn-lt"/>
              </a:rPr>
              <a:t> in </a:t>
            </a:r>
            <a:r>
              <a:rPr lang="sk-SK" sz="2400" dirty="0" err="1">
                <a:ea typeface="+mn-lt"/>
                <a:cs typeface="+mn-lt"/>
              </a:rPr>
              <a:t>accordance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with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Section</a:t>
            </a:r>
            <a:r>
              <a:rPr lang="sk-SK" sz="2400" dirty="0">
                <a:ea typeface="+mn-lt"/>
                <a:cs typeface="+mn-lt"/>
              </a:rPr>
              <a:t> 261(1) </a:t>
            </a:r>
            <a:r>
              <a:rPr lang="sk-SK" sz="2400" dirty="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liable</a:t>
            </a:r>
            <a:r>
              <a:rPr lang="sk-SK" sz="2400" dirty="0">
                <a:ea typeface="+mn-lt"/>
                <a:cs typeface="+mn-lt"/>
              </a:rPr>
              <a:t> to a term of </a:t>
            </a:r>
            <a:r>
              <a:rPr lang="sk-SK" sz="2400" dirty="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of </a:t>
            </a:r>
            <a:r>
              <a:rPr lang="sk-SK" sz="2400" dirty="0" err="1">
                <a:ea typeface="+mn-lt"/>
                <a:cs typeface="+mn-lt"/>
              </a:rPr>
              <a:t>up</a:t>
            </a:r>
            <a:r>
              <a:rPr lang="sk-SK" sz="2400" dirty="0">
                <a:ea typeface="+mn-lt"/>
                <a:cs typeface="+mn-lt"/>
              </a:rPr>
              <a:t> to </a:t>
            </a:r>
            <a:r>
              <a:rPr lang="sk-SK" sz="2400" dirty="0" err="1">
                <a:ea typeface="+mn-lt"/>
                <a:cs typeface="+mn-lt"/>
              </a:rPr>
              <a:t>one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year</a:t>
            </a:r>
            <a:r>
              <a:rPr lang="sk-SK" sz="2400" dirty="0">
                <a:ea typeface="+mn-lt"/>
                <a:cs typeface="+mn-lt"/>
              </a:rPr>
              <a:t>.</a:t>
            </a:r>
            <a:endParaRPr lang="sk-SK" sz="2400" dirty="0"/>
          </a:p>
          <a:p>
            <a:pPr algn="just"/>
            <a:endParaRPr lang="sk-SK" sz="2400" dirty="0"/>
          </a:p>
          <a:p>
            <a:pPr algn="just"/>
            <a:r>
              <a:rPr lang="sk-SK" sz="2400" dirty="0"/>
              <a:t>(2) </a:t>
            </a:r>
            <a:r>
              <a:rPr lang="sk-SK" sz="2400" err="1"/>
              <a:t>The</a:t>
            </a:r>
            <a:r>
              <a:rPr lang="sk-SK" sz="2400" dirty="0"/>
              <a:t> </a:t>
            </a:r>
            <a:r>
              <a:rPr lang="sk-SK" sz="2400" err="1"/>
              <a:t>offender</a:t>
            </a:r>
            <a:r>
              <a:rPr lang="sk-SK" sz="2400" dirty="0"/>
              <a:t> </a:t>
            </a:r>
            <a:r>
              <a:rPr lang="sk-SK" sz="2400" err="1"/>
              <a:t>shall</a:t>
            </a:r>
            <a:r>
              <a:rPr lang="sk-SK" sz="2400" dirty="0"/>
              <a:t> </a:t>
            </a:r>
            <a:r>
              <a:rPr lang="sk-SK" sz="2400" err="1"/>
              <a:t>be</a:t>
            </a:r>
            <a:r>
              <a:rPr lang="sk-SK" sz="2400" dirty="0"/>
              <a:t> </a:t>
            </a:r>
            <a:r>
              <a:rPr lang="sk-SK" sz="2400" err="1"/>
              <a:t>punished</a:t>
            </a:r>
            <a:r>
              <a:rPr lang="sk-SK" sz="2400" dirty="0"/>
              <a:t> by </a:t>
            </a:r>
            <a:r>
              <a:rPr lang="sk-SK" sz="2400" err="1"/>
              <a:t>imprisonment</a:t>
            </a:r>
            <a:r>
              <a:rPr lang="sk-SK" sz="2400" dirty="0"/>
              <a:t> </a:t>
            </a:r>
            <a:r>
              <a:rPr lang="sk-SK" sz="2400" err="1"/>
              <a:t>up</a:t>
            </a:r>
            <a:r>
              <a:rPr lang="sk-SK" sz="2400" b="1" dirty="0"/>
              <a:t> to </a:t>
            </a:r>
            <a:r>
              <a:rPr lang="sk-SK" sz="2400" b="1" err="1"/>
              <a:t>two</a:t>
            </a:r>
            <a:r>
              <a:rPr lang="sk-SK" sz="2400" b="1" dirty="0"/>
              <a:t> </a:t>
            </a:r>
            <a:r>
              <a:rPr lang="sk-SK" sz="2400" b="1" err="1"/>
              <a:t>years</a:t>
            </a:r>
            <a:r>
              <a:rPr lang="sk-SK" sz="2400" dirty="0"/>
              <a:t> </a:t>
            </a:r>
            <a:r>
              <a:rPr lang="sk-SK" sz="2400" err="1"/>
              <a:t>if</a:t>
            </a:r>
            <a:r>
              <a:rPr lang="sk-SK" sz="2400" dirty="0"/>
              <a:t> he </a:t>
            </a:r>
            <a:r>
              <a:rPr lang="sk-SK" sz="2400" err="1"/>
              <a:t>commits</a:t>
            </a:r>
            <a:r>
              <a:rPr lang="sk-SK" sz="2400" dirty="0"/>
              <a:t> </a:t>
            </a:r>
            <a:r>
              <a:rPr lang="sk-SK" sz="2400" err="1"/>
              <a:t>the</a:t>
            </a:r>
            <a:r>
              <a:rPr lang="sk-SK" sz="2400" dirty="0"/>
              <a:t> </a:t>
            </a:r>
            <a:r>
              <a:rPr lang="sk-SK" sz="2400" err="1"/>
              <a:t>act</a:t>
            </a:r>
            <a:r>
              <a:rPr lang="sk-SK" sz="2400" dirty="0"/>
              <a:t> </a:t>
            </a:r>
            <a:r>
              <a:rPr lang="sk-SK" sz="2400" err="1"/>
              <a:t>referred</a:t>
            </a:r>
            <a:r>
              <a:rPr lang="sk-SK" sz="2400" dirty="0"/>
              <a:t> to in </a:t>
            </a:r>
            <a:r>
              <a:rPr lang="sk-SK" sz="2400" err="1"/>
              <a:t>paragraph</a:t>
            </a:r>
            <a:r>
              <a:rPr lang="sk-SK" sz="2400" dirty="0"/>
              <a:t> 1 and </a:t>
            </a:r>
            <a:r>
              <a:rPr lang="sk-SK" sz="2400" err="1"/>
              <a:t>thereby</a:t>
            </a:r>
            <a:r>
              <a:rPr lang="sk-SK" sz="2400" dirty="0"/>
              <a:t> </a:t>
            </a:r>
            <a:r>
              <a:rPr lang="sk-SK" sz="2400" err="1"/>
              <a:t>causes</a:t>
            </a:r>
            <a:r>
              <a:rPr lang="sk-SK" sz="2400" dirty="0"/>
              <a:t> </a:t>
            </a:r>
            <a:r>
              <a:rPr lang="sk-SK" sz="2400" b="1" err="1"/>
              <a:t>considerable</a:t>
            </a:r>
            <a:r>
              <a:rPr lang="sk-SK" sz="2400" b="1" dirty="0"/>
              <a:t> </a:t>
            </a:r>
            <a:r>
              <a:rPr lang="sk-SK" sz="2400" b="1" err="1"/>
              <a:t>damage</a:t>
            </a:r>
            <a:r>
              <a:rPr lang="sk-SK" sz="2400" b="1" dirty="0"/>
              <a:t>.</a:t>
            </a:r>
          </a:p>
          <a:p>
            <a:pPr algn="just"/>
            <a:endParaRPr lang="sk-SK" sz="2400" dirty="0"/>
          </a:p>
          <a:p>
            <a:pPr algn="just"/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1324363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AA915-E5F3-8A6C-8CD2-E948FFCE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objekt pre obsah 3" descr="Obrázok, na ktorom je text, snímka obrazovky, rad, vývoj&#10;&#10;Obsah vygenerovaný pomocou AI môže byť nesprávny.">
            <a:extLst>
              <a:ext uri="{FF2B5EF4-FFF2-40B4-BE49-F238E27FC236}">
                <a16:creationId xmlns:a16="http://schemas.microsoft.com/office/drawing/2014/main" id="{2371E1E3-EAA5-9F8E-26C1-A56ADC6FC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970" y="260887"/>
            <a:ext cx="10667999" cy="6341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387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5C6047F-5F67-FD5C-8359-60212B777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VAT Frauds - § 277a of Criminal Code</a:t>
            </a:r>
            <a:endParaRPr lang="sk-SK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4790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A10F13-BAFD-BAF4-91E2-93F3814B4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0D4BF86-F1E1-EB53-2AC5-14EB14449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B5E492-1037-4D92-2253-E4F22A571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E679C2E-3DA3-DD85-5AF7-C72A26A18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 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</a:t>
            </a:r>
            <a:r>
              <a:rPr lang="en-US" sz="2600" dirty="0">
                <a:solidFill>
                  <a:srgbClr val="FFFFFF"/>
                </a:solidFill>
              </a:rPr>
              <a:t>277a 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DF2041F-1B07-8E73-7085-D4D8E93D1B39}"/>
              </a:ext>
            </a:extLst>
          </p:cNvPr>
          <p:cNvSpPr txBox="1"/>
          <p:nvPr/>
        </p:nvSpPr>
        <p:spPr>
          <a:xfrm>
            <a:off x="3585512" y="877843"/>
            <a:ext cx="8344984" cy="60016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k-SK" sz="2400" dirty="0"/>
              <a:t>(1) </a:t>
            </a:r>
            <a:r>
              <a:rPr lang="sk-SK" sz="2400" dirty="0" err="1">
                <a:ea typeface="+mn-lt"/>
                <a:cs typeface="+mn-lt"/>
              </a:rPr>
              <a:t>Whoever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unlawfully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claims</a:t>
            </a:r>
            <a:r>
              <a:rPr lang="sk-SK" sz="2400" dirty="0">
                <a:ea typeface="+mn-lt"/>
                <a:cs typeface="+mn-lt"/>
              </a:rPr>
              <a:t> a </a:t>
            </a:r>
            <a:r>
              <a:rPr lang="sk-SK" sz="2400" dirty="0" err="1">
                <a:ea typeface="+mn-lt"/>
                <a:cs typeface="+mn-lt"/>
              </a:rPr>
              <a:t>refund</a:t>
            </a:r>
            <a:r>
              <a:rPr lang="sk-SK" sz="2400" dirty="0">
                <a:ea typeface="+mn-lt"/>
                <a:cs typeface="+mn-lt"/>
              </a:rPr>
              <a:t> of </a:t>
            </a:r>
            <a:r>
              <a:rPr lang="sk-SK" sz="2400" b="1" dirty="0">
                <a:ea typeface="+mn-lt"/>
                <a:cs typeface="+mn-lt"/>
              </a:rPr>
              <a:t>VAT  </a:t>
            </a:r>
            <a:r>
              <a:rPr lang="sk-SK" sz="2400" dirty="0">
                <a:ea typeface="+mn-lt"/>
                <a:cs typeface="+mn-lt"/>
              </a:rPr>
              <a:t>or </a:t>
            </a:r>
            <a:r>
              <a:rPr lang="sk-SK" sz="2400" dirty="0" err="1">
                <a:ea typeface="+mn-lt"/>
                <a:cs typeface="+mn-lt"/>
              </a:rPr>
              <a:t>excise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tax</a:t>
            </a:r>
            <a:r>
              <a:rPr lang="sk-SK" sz="2400" dirty="0">
                <a:ea typeface="+mn-lt"/>
                <a:cs typeface="+mn-lt"/>
              </a:rPr>
              <a:t> to a </a:t>
            </a:r>
            <a:r>
              <a:rPr lang="sk-SK" sz="2400" b="1" dirty="0" err="1">
                <a:ea typeface="+mn-lt"/>
                <a:cs typeface="+mn-lt"/>
              </a:rPr>
              <a:t>greater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extent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with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the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intention</a:t>
            </a:r>
            <a:r>
              <a:rPr lang="sk-SK" sz="2400" b="1" dirty="0">
                <a:ea typeface="+mn-lt"/>
                <a:cs typeface="+mn-lt"/>
              </a:rPr>
              <a:t> of </a:t>
            </a:r>
            <a:r>
              <a:rPr lang="sk-SK" sz="2400" b="1" dirty="0" err="1">
                <a:ea typeface="+mn-lt"/>
                <a:cs typeface="+mn-lt"/>
              </a:rPr>
              <a:t>obtaining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an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unjustified</a:t>
            </a:r>
            <a:r>
              <a:rPr lang="sk-SK" sz="2400" b="1" dirty="0">
                <a:ea typeface="+mn-lt"/>
                <a:cs typeface="+mn-lt"/>
              </a:rPr>
              <a:t> benefit </a:t>
            </a:r>
            <a:r>
              <a:rPr lang="sk-SK" sz="2400" b="1" dirty="0" err="1">
                <a:ea typeface="+mn-lt"/>
                <a:cs typeface="+mn-lt"/>
              </a:rPr>
              <a:t>for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himself</a:t>
            </a:r>
            <a:r>
              <a:rPr lang="sk-SK" sz="2400" b="1" dirty="0">
                <a:ea typeface="+mn-lt"/>
                <a:cs typeface="+mn-lt"/>
              </a:rPr>
              <a:t> or </a:t>
            </a:r>
            <a:r>
              <a:rPr lang="sk-SK" sz="2400" b="1" dirty="0" err="1">
                <a:ea typeface="+mn-lt"/>
                <a:cs typeface="+mn-lt"/>
              </a:rPr>
              <a:t>another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dirty="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for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six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months</a:t>
            </a:r>
            <a:r>
              <a:rPr lang="sk-SK" sz="2400" b="1" dirty="0">
                <a:ea typeface="+mn-lt"/>
                <a:cs typeface="+mn-lt"/>
              </a:rPr>
              <a:t> to </a:t>
            </a:r>
            <a:r>
              <a:rPr lang="sk-SK" sz="2400" b="1" dirty="0" err="1">
                <a:ea typeface="+mn-lt"/>
                <a:cs typeface="+mn-lt"/>
              </a:rPr>
              <a:t>three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.</a:t>
            </a:r>
          </a:p>
          <a:p>
            <a:pPr algn="just"/>
            <a:endParaRPr lang="sk-SK" sz="2400" dirty="0"/>
          </a:p>
          <a:p>
            <a:pPr algn="just"/>
            <a:r>
              <a:rPr lang="sk-SK" sz="2400" dirty="0"/>
              <a:t>(2)</a:t>
            </a:r>
            <a:r>
              <a:rPr lang="sk-SK" sz="2400" dirty="0">
                <a:ea typeface="+mn-lt"/>
                <a:cs typeface="+mn-lt"/>
              </a:rPr>
              <a:t> 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offender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dirty="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for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two</a:t>
            </a:r>
            <a:r>
              <a:rPr lang="sk-SK" sz="2400" b="1" dirty="0">
                <a:ea typeface="+mn-lt"/>
                <a:cs typeface="+mn-lt"/>
              </a:rPr>
              <a:t> to </a:t>
            </a:r>
            <a:r>
              <a:rPr lang="sk-SK" sz="2400" b="1" dirty="0" err="1">
                <a:ea typeface="+mn-lt"/>
                <a:cs typeface="+mn-lt"/>
              </a:rPr>
              <a:t>eight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if</a:t>
            </a:r>
            <a:r>
              <a:rPr lang="sk-SK" sz="2400" dirty="0">
                <a:ea typeface="+mn-lt"/>
                <a:cs typeface="+mn-lt"/>
              </a:rPr>
              <a:t> he </a:t>
            </a:r>
            <a:r>
              <a:rPr lang="sk-SK" sz="2400" dirty="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act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referred</a:t>
            </a:r>
            <a:r>
              <a:rPr lang="sk-SK" sz="2400" dirty="0">
                <a:ea typeface="+mn-lt"/>
                <a:cs typeface="+mn-lt"/>
              </a:rPr>
              <a:t> to in </a:t>
            </a:r>
            <a:r>
              <a:rPr lang="sk-SK" sz="2400" dirty="0" err="1">
                <a:ea typeface="+mn-lt"/>
                <a:cs typeface="+mn-lt"/>
              </a:rPr>
              <a:t>paragraph</a:t>
            </a:r>
            <a:r>
              <a:rPr lang="sk-SK" sz="2400" dirty="0">
                <a:ea typeface="+mn-lt"/>
                <a:cs typeface="+mn-lt"/>
              </a:rPr>
              <a:t> 1 and </a:t>
            </a:r>
            <a:r>
              <a:rPr lang="sk-SK" sz="2400" b="1" dirty="0" err="1">
                <a:ea typeface="+mn-lt"/>
                <a:cs typeface="+mn-lt"/>
              </a:rPr>
              <a:t>was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convicted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before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for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the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same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crime</a:t>
            </a:r>
            <a:r>
              <a:rPr lang="sk-SK" sz="2400" dirty="0">
                <a:ea typeface="+mn-lt"/>
                <a:cs typeface="+mn-lt"/>
              </a:rPr>
              <a:t>, or </a:t>
            </a:r>
            <a:r>
              <a:rPr lang="sk-SK" sz="2400" b="1" dirty="0">
                <a:ea typeface="+mn-lt"/>
                <a:cs typeface="+mn-lt"/>
              </a:rPr>
              <a:t>to a </a:t>
            </a:r>
            <a:r>
              <a:rPr lang="sk-SK" sz="2400" b="1" dirty="0" err="1">
                <a:ea typeface="+mn-lt"/>
                <a:cs typeface="+mn-lt"/>
              </a:rPr>
              <a:t>considerable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extent</a:t>
            </a:r>
            <a:r>
              <a:rPr lang="sk-SK" sz="2400" dirty="0">
                <a:ea typeface="+mn-lt"/>
                <a:cs typeface="+mn-lt"/>
              </a:rPr>
              <a:t>, or </a:t>
            </a:r>
            <a:r>
              <a:rPr lang="sk-SK" sz="2400" b="1" dirty="0">
                <a:ea typeface="+mn-lt"/>
                <a:cs typeface="+mn-lt"/>
              </a:rPr>
              <a:t>by more severe </a:t>
            </a:r>
            <a:r>
              <a:rPr lang="sk-SK" sz="2400" b="1" dirty="0" err="1">
                <a:ea typeface="+mn-lt"/>
                <a:cs typeface="+mn-lt"/>
              </a:rPr>
              <a:t>coarse</a:t>
            </a:r>
            <a:r>
              <a:rPr lang="sk-SK" sz="2400" b="1" dirty="0">
                <a:ea typeface="+mn-lt"/>
                <a:cs typeface="+mn-lt"/>
              </a:rPr>
              <a:t> of </a:t>
            </a:r>
            <a:r>
              <a:rPr lang="sk-SK" sz="2400" b="1" dirty="0" err="1">
                <a:ea typeface="+mn-lt"/>
                <a:cs typeface="+mn-lt"/>
              </a:rPr>
              <a:t>action</a:t>
            </a:r>
            <a:r>
              <a:rPr lang="sk-SK" sz="2400" dirty="0">
                <a:ea typeface="+mn-lt"/>
                <a:cs typeface="+mn-lt"/>
              </a:rPr>
              <a:t>. </a:t>
            </a:r>
            <a:endParaRPr lang="sk-SK" sz="2400" dirty="0"/>
          </a:p>
          <a:p>
            <a:pPr algn="just"/>
            <a:endParaRPr lang="sk-SK" sz="2400" dirty="0">
              <a:ea typeface="+mn-lt"/>
              <a:cs typeface="+mn-lt"/>
            </a:endParaRPr>
          </a:p>
          <a:p>
            <a:pPr algn="just"/>
            <a:r>
              <a:rPr lang="sk-SK" sz="2400" dirty="0">
                <a:ea typeface="+mn-lt"/>
                <a:cs typeface="+mn-lt"/>
              </a:rPr>
              <a:t>(3)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offender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dirty="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for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three</a:t>
            </a:r>
            <a:r>
              <a:rPr lang="sk-SK" sz="2400" b="1" dirty="0">
                <a:ea typeface="+mn-lt"/>
                <a:cs typeface="+mn-lt"/>
              </a:rPr>
              <a:t>  to ten </a:t>
            </a:r>
            <a:r>
              <a:rPr lang="sk-SK" sz="2400" b="1" dirty="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if</a:t>
            </a:r>
            <a:r>
              <a:rPr lang="sk-SK" sz="2400" dirty="0">
                <a:ea typeface="+mn-lt"/>
                <a:cs typeface="+mn-lt"/>
              </a:rPr>
              <a:t> he </a:t>
            </a:r>
            <a:r>
              <a:rPr lang="sk-SK" sz="2400" dirty="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act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referred</a:t>
            </a:r>
            <a:r>
              <a:rPr lang="sk-SK" sz="2400" dirty="0">
                <a:ea typeface="+mn-lt"/>
                <a:cs typeface="+mn-lt"/>
              </a:rPr>
              <a:t> to in </a:t>
            </a:r>
            <a:r>
              <a:rPr lang="sk-SK" sz="2400" dirty="0" err="1">
                <a:ea typeface="+mn-lt"/>
                <a:cs typeface="+mn-lt"/>
              </a:rPr>
              <a:t>paragraph</a:t>
            </a:r>
            <a:r>
              <a:rPr lang="sk-SK" sz="2400" dirty="0">
                <a:ea typeface="+mn-lt"/>
                <a:cs typeface="+mn-lt"/>
              </a:rPr>
              <a:t> 1 and </a:t>
            </a:r>
            <a:r>
              <a:rPr lang="sk-SK" sz="2400" dirty="0" err="1">
                <a:ea typeface="+mn-lt"/>
                <a:cs typeface="+mn-lt"/>
              </a:rPr>
              <a:t>thereby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dirty="0" err="1">
                <a:ea typeface="+mn-lt"/>
                <a:cs typeface="+mn-lt"/>
              </a:rPr>
              <a:t>causes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large-scale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damage</a:t>
            </a:r>
            <a:r>
              <a:rPr lang="sk-SK" sz="2400" dirty="0">
                <a:ea typeface="+mn-lt"/>
                <a:cs typeface="+mn-lt"/>
              </a:rPr>
              <a:t> or as a </a:t>
            </a:r>
            <a:r>
              <a:rPr lang="sk-SK" sz="2400" b="1" dirty="0" err="1">
                <a:ea typeface="+mn-lt"/>
                <a:cs typeface="+mn-lt"/>
              </a:rPr>
              <a:t>member</a:t>
            </a:r>
            <a:r>
              <a:rPr lang="sk-SK" sz="2400" b="1" dirty="0">
                <a:ea typeface="+mn-lt"/>
                <a:cs typeface="+mn-lt"/>
              </a:rPr>
              <a:t> of a </a:t>
            </a:r>
            <a:r>
              <a:rPr lang="sk-SK" sz="2400" b="1" dirty="0" err="1">
                <a:ea typeface="+mn-lt"/>
                <a:cs typeface="+mn-lt"/>
              </a:rPr>
              <a:t>dangerous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dirty="0" err="1">
                <a:ea typeface="+mn-lt"/>
                <a:cs typeface="+mn-lt"/>
              </a:rPr>
              <a:t>group</a:t>
            </a:r>
            <a:r>
              <a:rPr lang="sk-SK" sz="2400" dirty="0">
                <a:ea typeface="+mn-lt"/>
                <a:cs typeface="+mn-lt"/>
              </a:rPr>
              <a:t>. </a:t>
            </a:r>
          </a:p>
          <a:p>
            <a:pPr algn="just"/>
            <a:endParaRPr lang="sk-SK" sz="2400" dirty="0"/>
          </a:p>
          <a:p>
            <a:pPr algn="just"/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2386433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B9F677D-06E5-F19F-0D40-2DFFD50FF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277a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Zástupný objekt pre obsah 6">
            <a:extLst>
              <a:ext uri="{FF2B5EF4-FFF2-40B4-BE49-F238E27FC236}">
                <a16:creationId xmlns:a16="http://schemas.microsoft.com/office/drawing/2014/main" id="{173CE5DF-AAED-F0E8-0A93-D696554D9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graphicFrame>
        <p:nvGraphicFramePr>
          <p:cNvPr id="9" name="Tabuľka 8">
            <a:extLst>
              <a:ext uri="{FF2B5EF4-FFF2-40B4-BE49-F238E27FC236}">
                <a16:creationId xmlns:a16="http://schemas.microsoft.com/office/drawing/2014/main" id="{9C1C5A3A-0863-6BEB-3D4A-271520EC5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955264"/>
              </p:ext>
            </p:extLst>
          </p:nvPr>
        </p:nvGraphicFramePr>
        <p:xfrm>
          <a:off x="3551582" y="218660"/>
          <a:ext cx="8493832" cy="6204551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820448">
                  <a:extLst>
                    <a:ext uri="{9D8B030D-6E8A-4147-A177-3AD203B41FA5}">
                      <a16:colId xmlns:a16="http://schemas.microsoft.com/office/drawing/2014/main" val="2422053163"/>
                    </a:ext>
                  </a:extLst>
                </a:gridCol>
                <a:gridCol w="1374371">
                  <a:extLst>
                    <a:ext uri="{9D8B030D-6E8A-4147-A177-3AD203B41FA5}">
                      <a16:colId xmlns:a16="http://schemas.microsoft.com/office/drawing/2014/main" val="979714091"/>
                    </a:ext>
                  </a:extLst>
                </a:gridCol>
                <a:gridCol w="1873135">
                  <a:extLst>
                    <a:ext uri="{9D8B030D-6E8A-4147-A177-3AD203B41FA5}">
                      <a16:colId xmlns:a16="http://schemas.microsoft.com/office/drawing/2014/main" val="2983726568"/>
                    </a:ext>
                  </a:extLst>
                </a:gridCol>
                <a:gridCol w="2442530">
                  <a:extLst>
                    <a:ext uri="{9D8B030D-6E8A-4147-A177-3AD203B41FA5}">
                      <a16:colId xmlns:a16="http://schemas.microsoft.com/office/drawing/2014/main" val="3099207052"/>
                    </a:ext>
                  </a:extLst>
                </a:gridCol>
                <a:gridCol w="1983348">
                  <a:extLst>
                    <a:ext uri="{9D8B030D-6E8A-4147-A177-3AD203B41FA5}">
                      <a16:colId xmlns:a16="http://schemas.microsoft.com/office/drawing/2014/main" val="2857334987"/>
                    </a:ext>
                  </a:extLst>
                </a:gridCol>
              </a:tblGrid>
              <a:tr h="519450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Year</a:t>
                      </a:r>
                      <a:endParaRPr lang="sk-SK" sz="1200" kern="100" dirty="0" err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6921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  <a:endParaRPr lang="sk-SK" sz="1200" kern="100" dirty="0" err="1">
                        <a:effectLst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  <a:endParaRPr lang="sk-SK" sz="1200" kern="100" dirty="0" err="1">
                        <a:effectLst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17272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additionally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  <a:endParaRPr lang="sk-SK" sz="1200" kern="100" dirty="0" err="1">
                        <a:effectLst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13995" marR="11430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Sum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damages</a:t>
                      </a:r>
                      <a:endParaRPr lang="sk-SK" sz="1200" kern="100" dirty="0" err="1">
                        <a:effectLst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916518546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2012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284 000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0837120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2013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18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4 493 000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393027240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2014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15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12 875 000</a:t>
                      </a:r>
                      <a:endParaRPr lang="sk-SK" dirty="0"/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39165028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2015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100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21 369 000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88968829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2016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9 742 000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21027472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2017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116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33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6 588 000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008901714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2018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15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5 492 000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21529692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2019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44</a:t>
                      </a: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2 553 000</a:t>
                      </a: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401938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2020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2 780 000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753166372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2021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16 034 000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945165452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2022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43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8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6 879 000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4149227489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2023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8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19 382 000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607722816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2024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621 000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226041037"/>
                  </a:ext>
                </a:extLst>
              </a:tr>
              <a:tr h="375159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2025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5 002 000</a:t>
                      </a:r>
                      <a:endParaRPr lang="sk-SK" dirty="0"/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61758100"/>
                  </a:ext>
                </a:extLst>
              </a:tr>
              <a:tr h="432875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TOTAL</a:t>
                      </a: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noProof="0" dirty="0">
                          <a:latin typeface="Aptos"/>
                        </a:rPr>
                        <a:t>791</a:t>
                      </a:r>
                      <a:endParaRPr lang="sk-SK" sz="2000"/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183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160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i="0" u="none" strike="noStrike" kern="100" noProof="0" dirty="0">
                          <a:effectLst/>
                          <a:latin typeface="Aptos"/>
                        </a:rPr>
                        <a:t>114 094 000</a:t>
                      </a:r>
                      <a:endParaRPr lang="sk-SK" sz="2000" b="1"/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4502056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727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AA915-E5F3-8A6C-8CD2-E948FFCE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7" name="Zástupný objekt pre obsah 6" descr="Obrázok, na ktorom je text, rad, vývoj, snímka obrazovky&#10;&#10;Obsah vygenerovaný pomocou AI môže byť nesprávny.">
            <a:extLst>
              <a:ext uri="{FF2B5EF4-FFF2-40B4-BE49-F238E27FC236}">
                <a16:creationId xmlns:a16="http://schemas.microsoft.com/office/drawing/2014/main" id="{8EF92B4C-9197-F5F9-4478-E62C8787A2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2756" y="258257"/>
            <a:ext cx="8586487" cy="6339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30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8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brázok 1" descr="Obrázok, na ktorom je text, rad, vývoj, diagram&#10;&#10;Obsah vygenerovaný pomocou AI môže byť nesprávny.">
            <a:extLst>
              <a:ext uri="{FF2B5EF4-FFF2-40B4-BE49-F238E27FC236}">
                <a16:creationId xmlns:a16="http://schemas.microsoft.com/office/drawing/2014/main" id="{AAD87CED-6C84-5B1C-6B43-C741B6238A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762000"/>
            <a:ext cx="83820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967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8AA915-E5F3-8A6C-8CD2-E948FFCE3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objekt pre obsah 3" descr="Obrázok, na ktorom je text, snímka obrazovky, písmo, vývoj&#10;&#10;Obsah vygenerovaný pomocou AI môže byť nesprávny.">
            <a:extLst>
              <a:ext uri="{FF2B5EF4-FFF2-40B4-BE49-F238E27FC236}">
                <a16:creationId xmlns:a16="http://schemas.microsoft.com/office/drawing/2014/main" id="{8B970FCE-0CAB-126D-D0C0-2CE8CD2224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4872" y="65833"/>
            <a:ext cx="8794557" cy="6724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5068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BB849D-501F-E3AA-9F7A-AB7168CD8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0519671-8D8F-F7CA-6BE7-54A23523A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0453"/>
            <a:ext cx="10515600" cy="5796510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algn="ctr">
              <a:buNone/>
            </a:pPr>
            <a:endParaRPr lang="sk-SK" sz="4000" b="1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sk-SK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sk-SK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sk-SK" sz="40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sk-SK" sz="4000" b="1" dirty="0" err="1">
                <a:solidFill>
                  <a:schemeClr val="bg1"/>
                </a:solidFill>
              </a:rPr>
              <a:t>Thank</a:t>
            </a:r>
            <a:r>
              <a:rPr lang="sk-SK" sz="4000" b="1" dirty="0">
                <a:solidFill>
                  <a:schemeClr val="bg1"/>
                </a:solidFill>
              </a:rPr>
              <a:t> </a:t>
            </a:r>
            <a:r>
              <a:rPr lang="sk-SK" sz="4000" b="1" dirty="0" err="1">
                <a:solidFill>
                  <a:schemeClr val="bg1"/>
                </a:solidFill>
              </a:rPr>
              <a:t>you</a:t>
            </a:r>
            <a:r>
              <a:rPr lang="sk-SK" sz="4000" b="1" dirty="0">
                <a:solidFill>
                  <a:schemeClr val="bg1"/>
                </a:solidFill>
              </a:rPr>
              <a:t> </a:t>
            </a:r>
            <a:r>
              <a:rPr lang="sk-SK" sz="4000" b="1" dirty="0" err="1">
                <a:solidFill>
                  <a:schemeClr val="bg1"/>
                </a:solidFill>
              </a:rPr>
              <a:t>for</a:t>
            </a:r>
            <a:r>
              <a:rPr lang="sk-SK" sz="4000" b="1" dirty="0">
                <a:solidFill>
                  <a:schemeClr val="bg1"/>
                </a:solidFill>
              </a:rPr>
              <a:t> </a:t>
            </a:r>
            <a:r>
              <a:rPr lang="sk-SK" sz="4000" b="1" dirty="0" err="1">
                <a:solidFill>
                  <a:schemeClr val="bg1"/>
                </a:solidFill>
              </a:rPr>
              <a:t>your</a:t>
            </a:r>
            <a:r>
              <a:rPr lang="sk-SK" sz="4000" b="1" dirty="0">
                <a:solidFill>
                  <a:schemeClr val="bg1"/>
                </a:solidFill>
              </a:rPr>
              <a:t> </a:t>
            </a:r>
            <a:r>
              <a:rPr lang="sk-SK" sz="4000" b="1" dirty="0" err="1">
                <a:solidFill>
                  <a:schemeClr val="bg1"/>
                </a:solidFill>
              </a:rPr>
              <a:t>attention</a:t>
            </a:r>
            <a:endParaRPr lang="sk-SK" sz="4000" b="1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endParaRPr lang="sk-SK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sk-SK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tomas.stremy@flaw.uniba.sk</a:t>
            </a:r>
            <a:r>
              <a:rPr lang="sk-SK" dirty="0">
                <a:solidFill>
                  <a:schemeClr val="bg1"/>
                </a:solidFill>
              </a:rPr>
              <a:t> ; </a:t>
            </a:r>
            <a:r>
              <a:rPr lang="sk-SK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ferencak4@uniba.sk</a:t>
            </a:r>
          </a:p>
        </p:txBody>
      </p:sp>
    </p:spTree>
    <p:extLst>
      <p:ext uri="{BB962C8B-B14F-4D97-AF65-F5344CB8AC3E}">
        <p14:creationId xmlns:p14="http://schemas.microsoft.com/office/powerpoint/2010/main" val="321377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7B72A2-21CC-56DD-D7B4-9568094F5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19EC68E9-05F2-81ED-164A-6DD528D1F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504DFEC-04A0-EE22-F6AA-10F50DFA5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4E7EA17-1195-6667-A4ED-9DC07C762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Ranges of damages in Slovak Criminal Law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724D1902-10D3-E203-6979-D168AD7132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859878"/>
              </p:ext>
            </p:extLst>
          </p:nvPr>
        </p:nvGraphicFramePr>
        <p:xfrm>
          <a:off x="3628445" y="1325349"/>
          <a:ext cx="7984704" cy="421187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92352">
                  <a:extLst>
                    <a:ext uri="{9D8B030D-6E8A-4147-A177-3AD203B41FA5}">
                      <a16:colId xmlns:a16="http://schemas.microsoft.com/office/drawing/2014/main" val="650528114"/>
                    </a:ext>
                  </a:extLst>
                </a:gridCol>
                <a:gridCol w="3992352">
                  <a:extLst>
                    <a:ext uri="{9D8B030D-6E8A-4147-A177-3AD203B41FA5}">
                      <a16:colId xmlns:a16="http://schemas.microsoft.com/office/drawing/2014/main" val="2550287845"/>
                    </a:ext>
                  </a:extLst>
                </a:gridCol>
              </a:tblGrid>
              <a:tr h="842375">
                <a:tc>
                  <a:txBody>
                    <a:bodyPr/>
                    <a:lstStyle/>
                    <a:p>
                      <a:r>
                        <a:rPr lang="sk-SK" dirty="0" err="1"/>
                        <a:t>Legal</a:t>
                      </a:r>
                      <a:r>
                        <a:rPr lang="sk-SK" dirty="0"/>
                        <a:t> </a:t>
                      </a:r>
                      <a:r>
                        <a:rPr lang="sk-SK" dirty="0" err="1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dirty="0" err="1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258883"/>
                  </a:ext>
                </a:extLst>
              </a:tr>
              <a:tr h="842375">
                <a:tc>
                  <a:txBody>
                    <a:bodyPr/>
                    <a:lstStyle/>
                    <a:p>
                      <a:r>
                        <a:rPr lang="sk-SK" sz="2000" b="1" err="1"/>
                        <a:t>Small</a:t>
                      </a:r>
                      <a:r>
                        <a:rPr lang="sk-SK" sz="2000" b="1" dirty="0"/>
                        <a:t> </a:t>
                      </a:r>
                      <a:r>
                        <a:rPr lang="sk-SK" sz="2000" b="1" err="1"/>
                        <a:t>damage</a:t>
                      </a:r>
                      <a:endParaRPr lang="sk-SK" sz="2000" b="1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000" b="1" dirty="0"/>
                        <a:t> 700,01 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€ - 20.000,00 </a:t>
                      </a:r>
                      <a:r>
                        <a:rPr lang="sk-SK" sz="2000" b="1" i="0" u="none" strike="noStrike" noProof="0" dirty="0"/>
                        <a:t>€</a:t>
                      </a:r>
                      <a:endParaRPr lang="sk-SK" sz="2000" b="1" i="0" u="none" strike="noStrike" noProof="0">
                        <a:solidFill>
                          <a:srgbClr val="E8E8E8"/>
                        </a:solidFill>
                        <a:highlight>
                          <a:srgbClr val="22242A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75488"/>
                  </a:ext>
                </a:extLst>
              </a:tr>
              <a:tr h="842375">
                <a:tc>
                  <a:txBody>
                    <a:bodyPr/>
                    <a:lstStyle/>
                    <a:p>
                      <a:r>
                        <a:rPr lang="sk-SK" sz="2000" b="1" err="1"/>
                        <a:t>Greater</a:t>
                      </a:r>
                      <a:r>
                        <a:rPr lang="sk-SK" sz="2000" b="1" dirty="0"/>
                        <a:t> </a:t>
                      </a:r>
                      <a:r>
                        <a:rPr lang="sk-SK" sz="2000" b="1" err="1"/>
                        <a:t>damage</a:t>
                      </a:r>
                      <a:endParaRPr lang="sk-SK" sz="2000" b="1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000" b="1" dirty="0"/>
                        <a:t>20.000,01 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€ - 250.000,00 </a:t>
                      </a:r>
                      <a:r>
                        <a:rPr lang="sk-SK" sz="2000" b="1" i="0" u="none" strike="noStrike" noProof="0" dirty="0"/>
                        <a:t>€</a:t>
                      </a:r>
                      <a:endParaRPr lang="sk-SK" sz="2000" b="1" i="0" u="none" strike="noStrike" noProof="0">
                        <a:solidFill>
                          <a:srgbClr val="E8E8E8"/>
                        </a:solidFill>
                        <a:highlight>
                          <a:srgbClr val="22242A"/>
                        </a:highlight>
                        <a:latin typeface="Apto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2341"/>
                  </a:ext>
                </a:extLst>
              </a:tr>
              <a:tr h="842375">
                <a:tc>
                  <a:txBody>
                    <a:bodyPr/>
                    <a:lstStyle/>
                    <a:p>
                      <a:r>
                        <a:rPr lang="sk-SK" sz="2000" b="1" err="1"/>
                        <a:t>Considerable</a:t>
                      </a:r>
                      <a:r>
                        <a:rPr lang="sk-SK" sz="2000" b="1" dirty="0"/>
                        <a:t> </a:t>
                      </a:r>
                      <a:r>
                        <a:rPr lang="sk-SK" sz="2000" b="1" err="1"/>
                        <a:t>damage</a:t>
                      </a:r>
                      <a:endParaRPr lang="sk-SK" sz="2000" b="1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000" b="1" dirty="0"/>
                        <a:t>250.000,01 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€ - 650.000,00 </a:t>
                      </a:r>
                      <a:r>
                        <a:rPr lang="sk-SK" sz="2000" b="1" i="0" u="none" strike="noStrike" noProof="0" dirty="0"/>
                        <a:t>€</a:t>
                      </a:r>
                      <a:endParaRPr lang="sk-SK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987398"/>
                  </a:ext>
                </a:extLst>
              </a:tr>
              <a:tr h="842375">
                <a:tc>
                  <a:txBody>
                    <a:bodyPr/>
                    <a:lstStyle/>
                    <a:p>
                      <a:r>
                        <a:rPr lang="sk-SK" sz="2000" b="1" err="1"/>
                        <a:t>Large-scale</a:t>
                      </a:r>
                      <a:r>
                        <a:rPr lang="sk-SK" sz="2000" b="1" dirty="0"/>
                        <a:t> </a:t>
                      </a:r>
                      <a:r>
                        <a:rPr lang="sk-SK" sz="2000" b="1" err="1"/>
                        <a:t>damage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2000" b="1" dirty="0"/>
                        <a:t> &gt; 650.000,01 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€</a:t>
                      </a:r>
                      <a:endParaRPr lang="sk-SK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27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70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B51D96-CAF9-A494-EEB3-8E6FEC44D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7DC57CE5-C4F8-188C-BAF4-254D901F46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000" b="1" dirty="0" err="1"/>
              <a:t>Imprisonment</a:t>
            </a:r>
            <a:r>
              <a:rPr lang="sk-SK" sz="2000" b="1" dirty="0"/>
              <a:t> </a:t>
            </a:r>
            <a:r>
              <a:rPr lang="sk-SK" sz="2000" b="1" dirty="0" err="1"/>
              <a:t>for</a:t>
            </a:r>
            <a:r>
              <a:rPr lang="sk-SK" sz="2000" b="1" dirty="0"/>
              <a:t> over 10 </a:t>
            </a:r>
            <a:r>
              <a:rPr lang="sk-SK" sz="2000" b="1" dirty="0" err="1"/>
              <a:t>years</a:t>
            </a:r>
            <a:endParaRPr lang="sk-SK" dirty="0" err="1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6DCC49B-53FF-0DBE-9C5D-42F30C32D0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6394F37-BAE9-E7F3-BE53-B71A3FD65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793" y="391337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dirty="0">
                <a:solidFill>
                  <a:srgbClr val="FFFFFF"/>
                </a:solidFill>
              </a:rPr>
              <a:t>Statute of limitations in Slovak 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Criminal Law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(general)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graphicFrame>
        <p:nvGraphicFramePr>
          <p:cNvPr id="3" name="Tabuľka 2">
            <a:extLst>
              <a:ext uri="{FF2B5EF4-FFF2-40B4-BE49-F238E27FC236}">
                <a16:creationId xmlns:a16="http://schemas.microsoft.com/office/drawing/2014/main" id="{0477B213-B81B-5805-7331-8CD5950564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676334"/>
              </p:ext>
            </p:extLst>
          </p:nvPr>
        </p:nvGraphicFramePr>
        <p:xfrm>
          <a:off x="3352800" y="390939"/>
          <a:ext cx="8654740" cy="262752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716517">
                  <a:extLst>
                    <a:ext uri="{9D8B030D-6E8A-4147-A177-3AD203B41FA5}">
                      <a16:colId xmlns:a16="http://schemas.microsoft.com/office/drawing/2014/main" val="650528114"/>
                    </a:ext>
                  </a:extLst>
                </a:gridCol>
                <a:gridCol w="3938223">
                  <a:extLst>
                    <a:ext uri="{9D8B030D-6E8A-4147-A177-3AD203B41FA5}">
                      <a16:colId xmlns:a16="http://schemas.microsoft.com/office/drawing/2014/main" val="2550287845"/>
                    </a:ext>
                  </a:extLst>
                </a:gridCol>
              </a:tblGrid>
              <a:tr h="40618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k-SK" sz="1700" b="1" i="0" u="none" strike="noStrike" noProof="0" err="1">
                          <a:latin typeface="Aptos"/>
                        </a:rPr>
                        <a:t>Range</a:t>
                      </a:r>
                      <a:r>
                        <a:rPr lang="sk-SK" sz="1700" b="1" i="0" u="none" strike="noStrike" noProof="0" dirty="0">
                          <a:latin typeface="Aptos"/>
                        </a:rPr>
                        <a:t> of </a:t>
                      </a:r>
                      <a:r>
                        <a:rPr lang="sk-SK" sz="1700" b="1" i="0" u="none" strike="noStrike" noProof="0" err="1">
                          <a:latin typeface="Aptos"/>
                        </a:rPr>
                        <a:t>possible</a:t>
                      </a:r>
                      <a:r>
                        <a:rPr lang="sk-SK" sz="17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1700" b="1" i="0" u="none" strike="noStrike" noProof="0" err="1">
                          <a:latin typeface="Aptos"/>
                        </a:rPr>
                        <a:t>imprisonment</a:t>
                      </a:r>
                      <a:r>
                        <a:rPr lang="sk-SK" sz="17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1700" b="1" i="0" u="none" strike="noStrike" noProof="0" err="1">
                          <a:latin typeface="Aptos"/>
                        </a:rPr>
                        <a:t>for</a:t>
                      </a:r>
                      <a:r>
                        <a:rPr lang="sk-SK" sz="17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1700" b="1" i="0" u="none" strike="noStrike" noProof="0" err="1">
                          <a:latin typeface="Aptos"/>
                        </a:rPr>
                        <a:t>the</a:t>
                      </a:r>
                      <a:r>
                        <a:rPr lang="sk-SK" sz="17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1700" b="1" i="0" u="none" strike="noStrike" noProof="0" err="1">
                          <a:latin typeface="Aptos"/>
                        </a:rPr>
                        <a:t>crime</a:t>
                      </a:r>
                      <a:endParaRPr lang="sk-SK" sz="17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700" err="1"/>
                        <a:t>Length</a:t>
                      </a:r>
                      <a:r>
                        <a:rPr lang="sk-SK" sz="1700" dirty="0"/>
                        <a:t> of </a:t>
                      </a:r>
                      <a:r>
                        <a:rPr lang="sk-SK" sz="1700" err="1"/>
                        <a:t>the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Statute</a:t>
                      </a:r>
                      <a:r>
                        <a:rPr lang="sk-SK" sz="1700" dirty="0"/>
                        <a:t> of </a:t>
                      </a:r>
                      <a:r>
                        <a:rPr lang="sk-SK" sz="1700" err="1"/>
                        <a:t>the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limitations</a:t>
                      </a:r>
                      <a:endParaRPr lang="sk-SK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258883"/>
                  </a:ext>
                </a:extLst>
              </a:tr>
              <a:tr h="406187">
                <a:tc>
                  <a:txBody>
                    <a:bodyPr/>
                    <a:lstStyle/>
                    <a:p>
                      <a:r>
                        <a:rPr lang="sk-SK" sz="2000" b="1" dirty="0" err="1"/>
                        <a:t>Life</a:t>
                      </a:r>
                      <a:r>
                        <a:rPr lang="sk-SK" sz="2000" b="1" dirty="0"/>
                        <a:t> </a:t>
                      </a:r>
                      <a:r>
                        <a:rPr lang="sk-SK" sz="2000" b="1" dirty="0" err="1"/>
                        <a:t>sentence</a:t>
                      </a:r>
                      <a:r>
                        <a:rPr lang="sk-SK" sz="2000" b="1" dirty="0"/>
                        <a:t> </a:t>
                      </a:r>
                      <a:endParaRPr lang="sk-SK" sz="2000" b="1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/>
                        <a:t>30 </a:t>
                      </a:r>
                      <a:r>
                        <a:rPr lang="sk-SK" sz="2000" b="1" i="0" u="none" strike="noStrike" noProof="0" err="1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675488"/>
                  </a:ext>
                </a:extLst>
              </a:tr>
              <a:tr h="4061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k-SK" sz="2000" b="1" i="0" u="none" strike="noStrike" noProof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over 10 </a:t>
                      </a:r>
                      <a:r>
                        <a:rPr lang="sk-SK" sz="2000" b="1" i="0" u="none" strike="noStrike" noProof="0" err="1">
                          <a:latin typeface="Aptos"/>
                        </a:rPr>
                        <a:t>years</a:t>
                      </a:r>
                      <a:endParaRPr lang="sk-SK" b="1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/>
                        <a:t>15 </a:t>
                      </a:r>
                      <a:r>
                        <a:rPr lang="sk-SK" sz="2000" b="1" i="0" u="none" strike="noStrike" noProof="0" err="1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2341"/>
                  </a:ext>
                </a:extLst>
              </a:tr>
              <a:tr h="40618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over 5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/>
                        <a:t>10 </a:t>
                      </a:r>
                      <a:r>
                        <a:rPr lang="sk-SK" sz="2000" b="1" i="0" u="none" strike="noStrike" noProof="0" err="1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987398"/>
                  </a:ext>
                </a:extLst>
              </a:tr>
              <a:tr h="406187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over 3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>
                          <a:latin typeface="Aptos"/>
                        </a:rPr>
                        <a:t>5 </a:t>
                      </a:r>
                      <a:r>
                        <a:rPr lang="sk-SK" sz="2000" b="1" i="0" u="none" strike="noStrike" noProof="0" err="1">
                          <a:latin typeface="Aptos"/>
                        </a:rPr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27186"/>
                  </a:ext>
                </a:extLst>
              </a:tr>
              <a:tr h="59658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less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than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3 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sk-SK" sz="2000" b="1" i="0" u="none" strike="noStrike" noProof="0" dirty="0">
                          <a:latin typeface="Aptos"/>
                        </a:rPr>
                        <a:t>3 </a:t>
                      </a:r>
                      <a:r>
                        <a:rPr lang="sk-SK" sz="2000" b="1" i="0" u="none" strike="noStrike" noProof="0" err="1">
                          <a:latin typeface="Aptos"/>
                        </a:rPr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459685"/>
                  </a:ext>
                </a:extLst>
              </a:tr>
            </a:tbl>
          </a:graphicData>
        </a:graphic>
      </p:graphicFrame>
      <p:sp>
        <p:nvSpPr>
          <p:cNvPr id="6" name="Nadpis 1">
            <a:extLst>
              <a:ext uri="{FF2B5EF4-FFF2-40B4-BE49-F238E27FC236}">
                <a16:creationId xmlns:a16="http://schemas.microsoft.com/office/drawing/2014/main" id="{4266906A-77D7-C0E0-D600-521E4C1A42B8}"/>
              </a:ext>
            </a:extLst>
          </p:cNvPr>
          <p:cNvSpPr txBox="1">
            <a:spLocks/>
          </p:cNvSpPr>
          <p:nvPr/>
        </p:nvSpPr>
        <p:spPr>
          <a:xfrm>
            <a:off x="414793" y="3691128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600" dirty="0">
                <a:solidFill>
                  <a:srgbClr val="FFFFFF"/>
                </a:solidFill>
              </a:rPr>
              <a:t>Statute of limitations in Slovak 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Criminal Law</a:t>
            </a:r>
            <a:br>
              <a:rPr lang="en-US" sz="2600" dirty="0">
                <a:solidFill>
                  <a:srgbClr val="FFFFFF"/>
                </a:solidFill>
              </a:rPr>
            </a:br>
            <a:r>
              <a:rPr lang="en-US" sz="2600" dirty="0">
                <a:solidFill>
                  <a:srgbClr val="FFFFFF"/>
                </a:solidFill>
              </a:rPr>
              <a:t>(EU finances)</a:t>
            </a: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3EB26F3C-D101-F0E8-EBDA-3FEC1FF4F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194718"/>
              </p:ext>
            </p:extLst>
          </p:nvPr>
        </p:nvGraphicFramePr>
        <p:xfrm>
          <a:off x="3366052" y="3690730"/>
          <a:ext cx="8628464" cy="22726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677103">
                  <a:extLst>
                    <a:ext uri="{9D8B030D-6E8A-4147-A177-3AD203B41FA5}">
                      <a16:colId xmlns:a16="http://schemas.microsoft.com/office/drawing/2014/main" val="650528114"/>
                    </a:ext>
                  </a:extLst>
                </a:gridCol>
                <a:gridCol w="3951361">
                  <a:extLst>
                    <a:ext uri="{9D8B030D-6E8A-4147-A177-3AD203B41FA5}">
                      <a16:colId xmlns:a16="http://schemas.microsoft.com/office/drawing/2014/main" val="2550287845"/>
                    </a:ext>
                  </a:extLst>
                </a:gridCol>
              </a:tblGrid>
              <a:tr h="452689">
                <a:tc>
                  <a:txBody>
                    <a:bodyPr/>
                    <a:lstStyle/>
                    <a:p>
                      <a:r>
                        <a:rPr lang="sk-SK" sz="1700" err="1"/>
                        <a:t>Range</a:t>
                      </a:r>
                      <a:r>
                        <a:rPr lang="sk-SK" sz="1700" dirty="0"/>
                        <a:t> of </a:t>
                      </a:r>
                      <a:r>
                        <a:rPr lang="sk-SK" sz="1700" err="1"/>
                        <a:t>possible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imprisonment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for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the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crime</a:t>
                      </a:r>
                      <a:r>
                        <a:rPr lang="sk-SK" sz="17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k-SK" sz="1700" err="1"/>
                        <a:t>Length</a:t>
                      </a:r>
                      <a:r>
                        <a:rPr lang="sk-SK" sz="1700" dirty="0"/>
                        <a:t> of </a:t>
                      </a:r>
                      <a:r>
                        <a:rPr lang="sk-SK" sz="1700" err="1"/>
                        <a:t>the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Statute</a:t>
                      </a:r>
                      <a:r>
                        <a:rPr lang="sk-SK" sz="1700" dirty="0"/>
                        <a:t> of </a:t>
                      </a:r>
                      <a:r>
                        <a:rPr lang="sk-SK" sz="1700" err="1"/>
                        <a:t>the</a:t>
                      </a:r>
                      <a:r>
                        <a:rPr lang="sk-SK" sz="1700" dirty="0"/>
                        <a:t> </a:t>
                      </a:r>
                      <a:r>
                        <a:rPr lang="sk-SK" sz="1700" err="1"/>
                        <a:t>limitations</a:t>
                      </a:r>
                      <a:endParaRPr lang="sk-SK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6258883"/>
                  </a:ext>
                </a:extLst>
              </a:tr>
              <a:tr h="443451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minimally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10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b="1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/>
                        <a:t>20 </a:t>
                      </a:r>
                      <a:r>
                        <a:rPr lang="sk-SK" sz="2000" b="1" i="0" u="none" strike="noStrike" noProof="0" dirty="0" err="1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2341"/>
                  </a:ext>
                </a:extLst>
              </a:tr>
              <a:tr h="44345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over 5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/>
                        <a:t>10 </a:t>
                      </a:r>
                      <a:r>
                        <a:rPr lang="sk-SK" sz="2000" b="1" i="0" u="none" strike="noStrike" noProof="0" dirty="0" err="1"/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987398"/>
                  </a:ext>
                </a:extLst>
              </a:tr>
              <a:tr h="443451"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minimally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3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000" b="1" i="0" u="none" strike="noStrike" noProof="0" dirty="0">
                          <a:latin typeface="Aptos"/>
                        </a:rPr>
                        <a:t>5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27186"/>
                  </a:ext>
                </a:extLst>
              </a:tr>
              <a:tr h="48964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k-SK" sz="2000" b="1" i="0" u="none" strike="noStrike" noProof="0" dirty="0" err="1">
                          <a:latin typeface="Aptos"/>
                        </a:rPr>
                        <a:t>Imprisonment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for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less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than</a:t>
                      </a:r>
                      <a:r>
                        <a:rPr lang="sk-SK" sz="2000" b="1" i="0" u="none" strike="noStrike" noProof="0" dirty="0">
                          <a:latin typeface="Aptos"/>
                        </a:rPr>
                        <a:t> 3 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  <a:endParaRPr lang="sk-SK" dirty="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sk-SK" sz="2000" b="1" i="0" u="none" strike="noStrike" noProof="0" dirty="0">
                          <a:latin typeface="Aptos"/>
                        </a:rPr>
                        <a:t>3 </a:t>
                      </a:r>
                      <a:r>
                        <a:rPr lang="sk-SK" sz="2000" b="1" i="0" u="none" strike="noStrike" noProof="0" dirty="0" err="1">
                          <a:latin typeface="Aptos"/>
                        </a:rPr>
                        <a:t>years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0459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786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F2DA96-5555-6C4F-0063-BDECB2680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0410165-0EA6-C9F5-4F2F-9D1D1857C8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9E46138-25E6-26EF-7BB2-C636B935C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1966C1-AEE7-1AE3-5303-CE51B25BE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Damage to the EU's financial interests - § 261-263 of Criminal Code</a:t>
            </a:r>
          </a:p>
        </p:txBody>
      </p:sp>
    </p:spTree>
    <p:extLst>
      <p:ext uri="{BB962C8B-B14F-4D97-AF65-F5344CB8AC3E}">
        <p14:creationId xmlns:p14="http://schemas.microsoft.com/office/powerpoint/2010/main" val="35163213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BB0B0D-A18C-07C7-3317-0EAAE1A8B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85A9CC7-176D-BFA2-1F6B-143A646544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8C72626-914A-7284-FCEB-CB37420A2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C3CF0A-F93D-ADD4-051C-7A93B21C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261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A72BBE93-DC9E-E264-DF0A-619D48AF603A}"/>
              </a:ext>
            </a:extLst>
          </p:cNvPr>
          <p:cNvSpPr txBox="1"/>
          <p:nvPr/>
        </p:nvSpPr>
        <p:spPr>
          <a:xfrm>
            <a:off x="3506000" y="314625"/>
            <a:ext cx="8278723" cy="61247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k-SK" dirty="0">
                <a:ea typeface="+mn-lt"/>
                <a:cs typeface="+mn-lt"/>
              </a:rPr>
              <a:t>(</a:t>
            </a:r>
            <a:r>
              <a:rPr lang="sk-SK" sz="1700" dirty="0">
                <a:ea typeface="+mn-lt"/>
                <a:cs typeface="+mn-lt"/>
              </a:rPr>
              <a:t>1) </a:t>
            </a:r>
            <a:r>
              <a:rPr lang="sk-SK" sz="1700" err="1">
                <a:ea typeface="+mn-lt"/>
                <a:cs typeface="+mn-lt"/>
              </a:rPr>
              <a:t>Whoever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uses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submits</a:t>
            </a:r>
            <a:r>
              <a:rPr lang="sk-SK" sz="1700" dirty="0">
                <a:ea typeface="+mn-lt"/>
                <a:cs typeface="+mn-lt"/>
              </a:rPr>
              <a:t> a </a:t>
            </a:r>
            <a:r>
              <a:rPr lang="sk-SK" sz="1700" b="1" err="1">
                <a:ea typeface="+mn-lt"/>
                <a:cs typeface="+mn-lt"/>
              </a:rPr>
              <a:t>false</a:t>
            </a:r>
            <a:r>
              <a:rPr lang="sk-SK" sz="1700" b="1" dirty="0">
                <a:ea typeface="+mn-lt"/>
                <a:cs typeface="+mn-lt"/>
              </a:rPr>
              <a:t>, </a:t>
            </a:r>
            <a:r>
              <a:rPr lang="sk-SK" sz="1700" b="1" err="1">
                <a:ea typeface="+mn-lt"/>
                <a:cs typeface="+mn-lt"/>
              </a:rPr>
              <a:t>incorrect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incomplete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statement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document</a:t>
            </a:r>
            <a:r>
              <a:rPr lang="sk-SK" sz="1700" b="1" dirty="0">
                <a:ea typeface="+mn-lt"/>
                <a:cs typeface="+mn-lt"/>
              </a:rPr>
              <a:t>, or </a:t>
            </a:r>
            <a:r>
              <a:rPr lang="sk-SK" sz="1700" b="1" err="1">
                <a:ea typeface="+mn-lt"/>
                <a:cs typeface="+mn-lt"/>
              </a:rPr>
              <a:t>fails</a:t>
            </a:r>
            <a:r>
              <a:rPr lang="sk-SK" sz="1700" b="1" dirty="0">
                <a:ea typeface="+mn-lt"/>
                <a:cs typeface="+mn-lt"/>
              </a:rPr>
              <a:t> to </a:t>
            </a:r>
            <a:r>
              <a:rPr lang="sk-SK" sz="1700" b="1" err="1">
                <a:ea typeface="+mn-lt"/>
                <a:cs typeface="+mn-lt"/>
              </a:rPr>
              <a:t>provide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mandatory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information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thereby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enabling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unlawful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retention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funds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assets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originating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from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from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managed</a:t>
            </a:r>
            <a:r>
              <a:rPr lang="sk-SK" sz="1700" dirty="0">
                <a:ea typeface="+mn-lt"/>
                <a:cs typeface="+mn-lt"/>
              </a:rPr>
              <a:t> by or on </a:t>
            </a:r>
            <a:r>
              <a:rPr lang="sk-SK" sz="1700" err="1">
                <a:ea typeface="+mn-lt"/>
                <a:cs typeface="+mn-lt"/>
              </a:rPr>
              <a:t>behalf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institutions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offices</a:t>
            </a:r>
            <a:r>
              <a:rPr lang="sk-SK" sz="1700" dirty="0">
                <a:ea typeface="+mn-lt"/>
                <a:cs typeface="+mn-lt"/>
              </a:rPr>
              <a:t> and </a:t>
            </a:r>
            <a:r>
              <a:rPr lang="sk-SK" sz="1700" err="1">
                <a:ea typeface="+mn-lt"/>
                <a:cs typeface="+mn-lt"/>
              </a:rPr>
              <a:t>agencies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established</a:t>
            </a:r>
            <a:r>
              <a:rPr lang="sk-SK" sz="1700" dirty="0">
                <a:ea typeface="+mn-lt"/>
                <a:cs typeface="+mn-lt"/>
              </a:rPr>
              <a:t> in </a:t>
            </a:r>
            <a:r>
              <a:rPr lang="sk-SK" sz="1700" err="1">
                <a:ea typeface="+mn-lt"/>
                <a:cs typeface="+mn-lt"/>
              </a:rPr>
              <a:t>accordance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with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Treaty</a:t>
            </a:r>
            <a:r>
              <a:rPr lang="sk-SK" sz="1700" dirty="0">
                <a:ea typeface="+mn-lt"/>
                <a:cs typeface="+mn-lt"/>
              </a:rPr>
              <a:t> on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Functioning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managed</a:t>
            </a:r>
            <a:r>
              <a:rPr lang="sk-SK" sz="1700" dirty="0">
                <a:ea typeface="+mn-lt"/>
                <a:cs typeface="+mn-lt"/>
              </a:rPr>
              <a:t> and </a:t>
            </a:r>
            <a:r>
              <a:rPr lang="sk-SK" sz="1700" err="1">
                <a:ea typeface="+mn-lt"/>
                <a:cs typeface="+mn-lt"/>
              </a:rPr>
              <a:t>controlled</a:t>
            </a:r>
            <a:r>
              <a:rPr lang="sk-SK" sz="1700" dirty="0">
                <a:ea typeface="+mn-lt"/>
                <a:cs typeface="+mn-lt"/>
              </a:rPr>
              <a:t> by </a:t>
            </a:r>
            <a:r>
              <a:rPr lang="sk-SK" sz="1700" err="1">
                <a:ea typeface="+mn-lt"/>
                <a:cs typeface="+mn-lt"/>
              </a:rPr>
              <a:t>them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directly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indirectly</a:t>
            </a:r>
            <a:r>
              <a:rPr lang="sk-SK" sz="1700" dirty="0">
                <a:ea typeface="+mn-lt"/>
                <a:cs typeface="+mn-lt"/>
              </a:rPr>
              <a:t>, or of </a:t>
            </a:r>
            <a:r>
              <a:rPr lang="sk-SK" sz="1700" err="1">
                <a:ea typeface="+mn-lt"/>
                <a:cs typeface="+mn-lt"/>
              </a:rPr>
              <a:t>these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funds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assets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for</a:t>
            </a:r>
            <a:r>
              <a:rPr lang="sk-SK" sz="1700" dirty="0">
                <a:ea typeface="+mn-lt"/>
                <a:cs typeface="+mn-lt"/>
              </a:rPr>
              <a:t> a </a:t>
            </a:r>
            <a:r>
              <a:rPr lang="sk-SK" sz="1700" err="1">
                <a:ea typeface="+mn-lt"/>
                <a:cs typeface="+mn-lt"/>
              </a:rPr>
              <a:t>purpose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other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intended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purpose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shall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punished</a:t>
            </a:r>
            <a:r>
              <a:rPr lang="sk-SK" sz="1700" dirty="0">
                <a:ea typeface="+mn-lt"/>
                <a:cs typeface="+mn-lt"/>
              </a:rPr>
              <a:t> by </a:t>
            </a:r>
            <a:r>
              <a:rPr lang="sk-SK" sz="1700" b="1" err="1">
                <a:ea typeface="+mn-lt"/>
                <a:cs typeface="+mn-lt"/>
              </a:rPr>
              <a:t>imprisonment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for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up</a:t>
            </a:r>
            <a:r>
              <a:rPr lang="sk-SK" sz="1700" b="1" dirty="0">
                <a:ea typeface="+mn-lt"/>
                <a:cs typeface="+mn-lt"/>
              </a:rPr>
              <a:t> to </a:t>
            </a:r>
            <a:r>
              <a:rPr lang="sk-SK" sz="1700" b="1" err="1">
                <a:ea typeface="+mn-lt"/>
                <a:cs typeface="+mn-lt"/>
              </a:rPr>
              <a:t>four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years</a:t>
            </a:r>
            <a:r>
              <a:rPr lang="sk-SK" sz="1700" dirty="0">
                <a:ea typeface="+mn-lt"/>
                <a:cs typeface="+mn-lt"/>
              </a:rPr>
              <a:t>.</a:t>
            </a:r>
          </a:p>
          <a:p>
            <a:pPr algn="just"/>
            <a:endParaRPr lang="sk-SK" sz="1700" dirty="0"/>
          </a:p>
          <a:p>
            <a:pPr algn="just"/>
            <a:r>
              <a:rPr lang="sk-SK" sz="1700" dirty="0"/>
              <a:t>(2) </a:t>
            </a:r>
            <a:r>
              <a:rPr lang="sk-SK" sz="1700" dirty="0">
                <a:ea typeface="+mn-lt"/>
                <a:cs typeface="+mn-lt"/>
              </a:rPr>
              <a:t>As in </a:t>
            </a:r>
            <a:r>
              <a:rPr lang="sk-SK" sz="1700" err="1">
                <a:ea typeface="+mn-lt"/>
                <a:cs typeface="+mn-lt"/>
              </a:rPr>
              <a:t>paragraph</a:t>
            </a:r>
            <a:r>
              <a:rPr lang="sk-SK" sz="1700" dirty="0">
                <a:ea typeface="+mn-lt"/>
                <a:cs typeface="+mn-lt"/>
              </a:rPr>
              <a:t> 1, </a:t>
            </a:r>
            <a:r>
              <a:rPr lang="sk-SK" sz="1700" err="1">
                <a:ea typeface="+mn-lt"/>
                <a:cs typeface="+mn-lt"/>
              </a:rPr>
              <a:t>anyone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who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uses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funds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assets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originating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from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from</a:t>
            </a:r>
            <a:r>
              <a:rPr lang="sk-SK" sz="1700" dirty="0">
                <a:ea typeface="+mn-lt"/>
                <a:cs typeface="+mn-lt"/>
              </a:rPr>
              <a:t> a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managed</a:t>
            </a:r>
            <a:r>
              <a:rPr lang="sk-SK" sz="1700" dirty="0">
                <a:ea typeface="+mn-lt"/>
                <a:cs typeface="+mn-lt"/>
              </a:rPr>
              <a:t> by or on </a:t>
            </a:r>
            <a:r>
              <a:rPr lang="sk-SK" sz="1700" err="1">
                <a:ea typeface="+mn-lt"/>
                <a:cs typeface="+mn-lt"/>
              </a:rPr>
              <a:t>behalf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institutions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bodies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err="1">
                <a:ea typeface="+mn-lt"/>
                <a:cs typeface="+mn-lt"/>
              </a:rPr>
              <a:t>offices</a:t>
            </a:r>
            <a:r>
              <a:rPr lang="sk-SK" sz="1700" dirty="0">
                <a:ea typeface="+mn-lt"/>
                <a:cs typeface="+mn-lt"/>
              </a:rPr>
              <a:t> and </a:t>
            </a:r>
            <a:r>
              <a:rPr lang="sk-SK" sz="1700" err="1">
                <a:ea typeface="+mn-lt"/>
                <a:cs typeface="+mn-lt"/>
              </a:rPr>
              <a:t>agencies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established</a:t>
            </a:r>
            <a:r>
              <a:rPr lang="sk-SK" sz="1700" dirty="0">
                <a:ea typeface="+mn-lt"/>
                <a:cs typeface="+mn-lt"/>
              </a:rPr>
              <a:t> in </a:t>
            </a:r>
            <a:r>
              <a:rPr lang="sk-SK" sz="1700" err="1">
                <a:ea typeface="+mn-lt"/>
                <a:cs typeface="+mn-lt"/>
              </a:rPr>
              <a:t>accordance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with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Treaty</a:t>
            </a:r>
            <a:r>
              <a:rPr lang="sk-SK" sz="1700" dirty="0">
                <a:ea typeface="+mn-lt"/>
                <a:cs typeface="+mn-lt"/>
              </a:rPr>
              <a:t> on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Treaty</a:t>
            </a:r>
            <a:r>
              <a:rPr lang="sk-SK" sz="1700" dirty="0">
                <a:ea typeface="+mn-lt"/>
                <a:cs typeface="+mn-lt"/>
              </a:rPr>
              <a:t> on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Functioning</a:t>
            </a:r>
            <a:r>
              <a:rPr lang="sk-SK" sz="1700" dirty="0">
                <a:ea typeface="+mn-lt"/>
                <a:cs typeface="+mn-lt"/>
              </a:rPr>
              <a:t> of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European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Union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the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budget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managed</a:t>
            </a:r>
            <a:r>
              <a:rPr lang="sk-SK" sz="1700" dirty="0">
                <a:ea typeface="+mn-lt"/>
                <a:cs typeface="+mn-lt"/>
              </a:rPr>
              <a:t> and </a:t>
            </a:r>
            <a:r>
              <a:rPr lang="sk-SK" sz="1700" err="1">
                <a:ea typeface="+mn-lt"/>
                <a:cs typeface="+mn-lt"/>
              </a:rPr>
              <a:t>controlled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directly</a:t>
            </a:r>
            <a:r>
              <a:rPr lang="sk-SK" sz="1700" dirty="0">
                <a:ea typeface="+mn-lt"/>
                <a:cs typeface="+mn-lt"/>
              </a:rPr>
              <a:t> or </a:t>
            </a:r>
            <a:r>
              <a:rPr lang="sk-SK" sz="1700" err="1">
                <a:ea typeface="+mn-lt"/>
                <a:cs typeface="+mn-lt"/>
              </a:rPr>
              <a:t>indirectly</a:t>
            </a:r>
            <a:r>
              <a:rPr lang="sk-SK" sz="1700" dirty="0">
                <a:ea typeface="+mn-lt"/>
                <a:cs typeface="+mn-lt"/>
              </a:rPr>
              <a:t> by </a:t>
            </a:r>
            <a:r>
              <a:rPr lang="sk-SK" sz="1700" err="1">
                <a:ea typeface="+mn-lt"/>
                <a:cs typeface="+mn-lt"/>
              </a:rPr>
              <a:t>them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for</a:t>
            </a:r>
            <a:r>
              <a:rPr lang="sk-SK" sz="1700" b="1" dirty="0">
                <a:ea typeface="+mn-lt"/>
                <a:cs typeface="+mn-lt"/>
              </a:rPr>
              <a:t> a </a:t>
            </a:r>
            <a:r>
              <a:rPr lang="sk-SK" sz="1700" b="1" err="1">
                <a:ea typeface="+mn-lt"/>
                <a:cs typeface="+mn-lt"/>
              </a:rPr>
              <a:t>purpose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than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intended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purpose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shall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punished</a:t>
            </a:r>
            <a:r>
              <a:rPr lang="sk-SK" sz="1700" dirty="0">
                <a:ea typeface="+mn-lt"/>
                <a:cs typeface="+mn-lt"/>
              </a:rPr>
              <a:t>.</a:t>
            </a:r>
          </a:p>
          <a:p>
            <a:pPr algn="just"/>
            <a:endParaRPr lang="sk-SK" sz="1700" dirty="0"/>
          </a:p>
          <a:p>
            <a:pPr algn="just"/>
            <a:r>
              <a:rPr lang="sk-SK" sz="1700" dirty="0"/>
              <a:t>(3) </a:t>
            </a:r>
            <a:r>
              <a:rPr lang="sk-SK" sz="1700" err="1">
                <a:ea typeface="+mn-lt"/>
                <a:cs typeface="+mn-lt"/>
              </a:rPr>
              <a:t>An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offender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shall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be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punished</a:t>
            </a:r>
            <a:r>
              <a:rPr lang="sk-SK" sz="1700" dirty="0">
                <a:ea typeface="+mn-lt"/>
                <a:cs typeface="+mn-lt"/>
              </a:rPr>
              <a:t> by </a:t>
            </a:r>
            <a:r>
              <a:rPr lang="sk-SK" sz="1700" err="1">
                <a:ea typeface="+mn-lt"/>
                <a:cs typeface="+mn-lt"/>
              </a:rPr>
              <a:t>imprisonment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for</a:t>
            </a:r>
            <a:r>
              <a:rPr lang="sk-SK" sz="1700" dirty="0">
                <a:ea typeface="+mn-lt"/>
                <a:cs typeface="+mn-lt"/>
              </a:rPr>
              <a:t> a term of </a:t>
            </a:r>
            <a:r>
              <a:rPr lang="sk-SK" sz="1700" err="1">
                <a:ea typeface="+mn-lt"/>
                <a:cs typeface="+mn-lt"/>
              </a:rPr>
              <a:t>one</a:t>
            </a:r>
            <a:r>
              <a:rPr lang="sk-SK" sz="1700" dirty="0">
                <a:ea typeface="+mn-lt"/>
                <a:cs typeface="+mn-lt"/>
              </a:rPr>
              <a:t> to </a:t>
            </a:r>
            <a:r>
              <a:rPr lang="sk-SK" sz="1700" err="1">
                <a:ea typeface="+mn-lt"/>
                <a:cs typeface="+mn-lt"/>
              </a:rPr>
              <a:t>five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years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if</a:t>
            </a:r>
            <a:r>
              <a:rPr lang="sk-SK" sz="1700" dirty="0">
                <a:ea typeface="+mn-lt"/>
                <a:cs typeface="+mn-lt"/>
              </a:rPr>
              <a:t>, </a:t>
            </a:r>
            <a:r>
              <a:rPr lang="sk-SK" sz="1700" b="1" dirty="0">
                <a:ea typeface="+mn-lt"/>
                <a:cs typeface="+mn-lt"/>
              </a:rPr>
              <a:t>as </a:t>
            </a:r>
            <a:r>
              <a:rPr lang="sk-SK" sz="1700" b="1" err="1">
                <a:ea typeface="+mn-lt"/>
                <a:cs typeface="+mn-lt"/>
              </a:rPr>
              <a:t>an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employee</a:t>
            </a:r>
            <a:r>
              <a:rPr lang="sk-SK" sz="1700" b="1" dirty="0">
                <a:ea typeface="+mn-lt"/>
                <a:cs typeface="+mn-lt"/>
              </a:rPr>
              <a:t>, </a:t>
            </a:r>
            <a:r>
              <a:rPr lang="sk-SK" sz="1700" b="1" err="1">
                <a:ea typeface="+mn-lt"/>
                <a:cs typeface="+mn-lt"/>
              </a:rPr>
              <a:t>member</a:t>
            </a:r>
            <a:r>
              <a:rPr lang="sk-SK" sz="1700" b="1" dirty="0">
                <a:ea typeface="+mn-lt"/>
                <a:cs typeface="+mn-lt"/>
              </a:rPr>
              <a:t>, </a:t>
            </a:r>
            <a:r>
              <a:rPr lang="sk-SK" sz="1700" b="1" err="1">
                <a:ea typeface="+mn-lt"/>
                <a:cs typeface="+mn-lt"/>
              </a:rPr>
              <a:t>representative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person </a:t>
            </a:r>
            <a:r>
              <a:rPr lang="sk-SK" sz="1700" b="1" err="1">
                <a:ea typeface="+mn-lt"/>
                <a:cs typeface="+mn-lt"/>
              </a:rPr>
              <a:t>authorised</a:t>
            </a:r>
            <a:r>
              <a:rPr lang="sk-SK" sz="1700" b="1" dirty="0">
                <a:ea typeface="+mn-lt"/>
                <a:cs typeface="+mn-lt"/>
              </a:rPr>
              <a:t> to </a:t>
            </a:r>
            <a:r>
              <a:rPr lang="sk-SK" sz="1700" b="1" err="1">
                <a:ea typeface="+mn-lt"/>
                <a:cs typeface="+mn-lt"/>
              </a:rPr>
              <a:t>act</a:t>
            </a:r>
            <a:r>
              <a:rPr lang="sk-SK" sz="1700" b="1" dirty="0">
                <a:ea typeface="+mn-lt"/>
                <a:cs typeface="+mn-lt"/>
              </a:rPr>
              <a:t> on </a:t>
            </a:r>
            <a:r>
              <a:rPr lang="sk-SK" sz="1700" b="1" err="1">
                <a:ea typeface="+mn-lt"/>
                <a:cs typeface="+mn-lt"/>
              </a:rPr>
              <a:t>behalf</a:t>
            </a:r>
            <a:r>
              <a:rPr lang="sk-SK" sz="1700" b="1" dirty="0">
                <a:ea typeface="+mn-lt"/>
                <a:cs typeface="+mn-lt"/>
              </a:rPr>
              <a:t> of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person </a:t>
            </a:r>
            <a:r>
              <a:rPr lang="sk-SK" sz="1700" b="1" err="1">
                <a:ea typeface="+mn-lt"/>
                <a:cs typeface="+mn-lt"/>
              </a:rPr>
              <a:t>providing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funds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assets</a:t>
            </a:r>
            <a:r>
              <a:rPr lang="sk-SK" sz="1700" dirty="0">
                <a:ea typeface="+mn-lt"/>
                <a:cs typeface="+mn-lt"/>
              </a:rPr>
              <a:t> </a:t>
            </a:r>
            <a:r>
              <a:rPr lang="sk-SK" sz="1700" err="1">
                <a:ea typeface="+mn-lt"/>
                <a:cs typeface="+mn-lt"/>
              </a:rPr>
              <a:t>referred</a:t>
            </a:r>
            <a:r>
              <a:rPr lang="sk-SK" sz="1700" dirty="0">
                <a:ea typeface="+mn-lt"/>
                <a:cs typeface="+mn-lt"/>
              </a:rPr>
              <a:t> to in </a:t>
            </a:r>
            <a:r>
              <a:rPr lang="sk-SK" sz="1700" err="1">
                <a:ea typeface="+mn-lt"/>
                <a:cs typeface="+mn-lt"/>
              </a:rPr>
              <a:t>paragraph</a:t>
            </a:r>
            <a:r>
              <a:rPr lang="sk-SK" sz="1700" dirty="0">
                <a:ea typeface="+mn-lt"/>
                <a:cs typeface="+mn-lt"/>
              </a:rPr>
              <a:t> 1, </a:t>
            </a:r>
            <a:r>
              <a:rPr lang="sk-SK" sz="1700" b="1" dirty="0">
                <a:ea typeface="+mn-lt"/>
                <a:cs typeface="+mn-lt"/>
              </a:rPr>
              <a:t>he </a:t>
            </a:r>
            <a:r>
              <a:rPr lang="sk-SK" sz="1700" b="1" err="1">
                <a:ea typeface="+mn-lt"/>
                <a:cs typeface="+mn-lt"/>
              </a:rPr>
              <a:t>enables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funds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assets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referred</a:t>
            </a:r>
            <a:r>
              <a:rPr lang="sk-SK" sz="1700" b="1" dirty="0">
                <a:ea typeface="+mn-lt"/>
                <a:cs typeface="+mn-lt"/>
              </a:rPr>
              <a:t> to in </a:t>
            </a:r>
            <a:r>
              <a:rPr lang="sk-SK" sz="1700" b="1" err="1">
                <a:ea typeface="+mn-lt"/>
                <a:cs typeface="+mn-lt"/>
              </a:rPr>
              <a:t>paragraph</a:t>
            </a:r>
            <a:r>
              <a:rPr lang="sk-SK" sz="1700" b="1" dirty="0">
                <a:ea typeface="+mn-lt"/>
                <a:cs typeface="+mn-lt"/>
              </a:rPr>
              <a:t> 1 to </a:t>
            </a:r>
            <a:r>
              <a:rPr lang="sk-SK" sz="1700" b="1" err="1">
                <a:ea typeface="+mn-lt"/>
                <a:cs typeface="+mn-lt"/>
              </a:rPr>
              <a:t>be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obtained</a:t>
            </a:r>
            <a:r>
              <a:rPr lang="sk-SK" sz="1700" b="1" dirty="0">
                <a:ea typeface="+mn-lt"/>
                <a:cs typeface="+mn-lt"/>
              </a:rPr>
              <a:t> by </a:t>
            </a:r>
            <a:r>
              <a:rPr lang="sk-SK" sz="1700" b="1" err="1">
                <a:ea typeface="+mn-lt"/>
                <a:cs typeface="+mn-lt"/>
              </a:rPr>
              <a:t>someone</a:t>
            </a:r>
            <a:r>
              <a:rPr lang="sk-SK" sz="1700" b="1" dirty="0">
                <a:ea typeface="+mn-lt"/>
                <a:cs typeface="+mn-lt"/>
              </a:rPr>
              <a:t> he </a:t>
            </a:r>
            <a:r>
              <a:rPr lang="sk-SK" sz="1700" b="1" err="1">
                <a:ea typeface="+mn-lt"/>
                <a:cs typeface="+mn-lt"/>
              </a:rPr>
              <a:t>knows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does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not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meet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conditions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for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their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provision</a:t>
            </a:r>
            <a:r>
              <a:rPr lang="sk-SK" sz="1700" b="1" dirty="0">
                <a:ea typeface="+mn-lt"/>
                <a:cs typeface="+mn-lt"/>
              </a:rPr>
              <a:t>, or </a:t>
            </a:r>
            <a:r>
              <a:rPr lang="sk-SK" sz="1700" b="1" err="1">
                <a:ea typeface="+mn-lt"/>
                <a:cs typeface="+mn-lt"/>
              </a:rPr>
              <a:t>enables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them</a:t>
            </a:r>
            <a:r>
              <a:rPr lang="sk-SK" sz="1700" b="1" dirty="0">
                <a:ea typeface="+mn-lt"/>
                <a:cs typeface="+mn-lt"/>
              </a:rPr>
              <a:t> to </a:t>
            </a:r>
            <a:r>
              <a:rPr lang="sk-SK" sz="1700" b="1" err="1">
                <a:ea typeface="+mn-lt"/>
                <a:cs typeface="+mn-lt"/>
              </a:rPr>
              <a:t>be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unlawfully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retained</a:t>
            </a:r>
            <a:r>
              <a:rPr lang="sk-SK" sz="1700" b="1" dirty="0">
                <a:ea typeface="+mn-lt"/>
                <a:cs typeface="+mn-lt"/>
              </a:rPr>
              <a:t> or </a:t>
            </a:r>
            <a:r>
              <a:rPr lang="sk-SK" sz="1700" b="1" err="1">
                <a:ea typeface="+mn-lt"/>
                <a:cs typeface="+mn-lt"/>
              </a:rPr>
              <a:t>used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for</a:t>
            </a:r>
            <a:r>
              <a:rPr lang="sk-SK" sz="1700" b="1" dirty="0">
                <a:ea typeface="+mn-lt"/>
                <a:cs typeface="+mn-lt"/>
              </a:rPr>
              <a:t> a </a:t>
            </a:r>
            <a:r>
              <a:rPr lang="sk-SK" sz="1700" b="1" err="1">
                <a:ea typeface="+mn-lt"/>
                <a:cs typeface="+mn-lt"/>
              </a:rPr>
              <a:t>purpose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other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than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the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intended</a:t>
            </a:r>
            <a:r>
              <a:rPr lang="sk-SK" sz="1700" b="1" dirty="0">
                <a:ea typeface="+mn-lt"/>
                <a:cs typeface="+mn-lt"/>
              </a:rPr>
              <a:t> </a:t>
            </a:r>
            <a:r>
              <a:rPr lang="sk-SK" sz="1700" b="1" err="1">
                <a:ea typeface="+mn-lt"/>
                <a:cs typeface="+mn-lt"/>
              </a:rPr>
              <a:t>purpose</a:t>
            </a:r>
            <a:r>
              <a:rPr lang="sk-SK" sz="1700" b="1" dirty="0">
                <a:ea typeface="+mn-lt"/>
                <a:cs typeface="+mn-lt"/>
              </a:rPr>
              <a:t>.</a:t>
            </a:r>
            <a:endParaRPr lang="sk-SK" sz="1700" b="1" dirty="0"/>
          </a:p>
        </p:txBody>
      </p:sp>
    </p:spTree>
    <p:extLst>
      <p:ext uri="{BB962C8B-B14F-4D97-AF65-F5344CB8AC3E}">
        <p14:creationId xmlns:p14="http://schemas.microsoft.com/office/powerpoint/2010/main" val="1118808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376C76-07C7-1866-702C-3F9155AF9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76729B1-DDF9-C4A9-0C39-47C9EFC74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6B82FE9-6830-C034-CD1A-794ED5758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32DF67B-2F27-F22D-73A8-BA3506C58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261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5ABF512A-9ED3-D395-9806-6C719807A5C6}"/>
              </a:ext>
            </a:extLst>
          </p:cNvPr>
          <p:cNvSpPr txBox="1"/>
          <p:nvPr/>
        </p:nvSpPr>
        <p:spPr>
          <a:xfrm>
            <a:off x="3506000" y="314625"/>
            <a:ext cx="8278723" cy="5509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endParaRPr lang="sk-SK" sz="2000" dirty="0">
              <a:ea typeface="+mn-lt"/>
              <a:cs typeface="+mn-lt"/>
            </a:endParaRPr>
          </a:p>
          <a:p>
            <a:pPr algn="just"/>
            <a:endParaRPr lang="sk-SK" sz="2000" dirty="0">
              <a:ea typeface="+mn-lt"/>
              <a:cs typeface="+mn-lt"/>
            </a:endParaRPr>
          </a:p>
          <a:p>
            <a:pPr algn="just"/>
            <a:r>
              <a:rPr lang="sk-SK" sz="2400" dirty="0">
                <a:ea typeface="+mn-lt"/>
                <a:cs typeface="+mn-lt"/>
              </a:rPr>
              <a:t>(4)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offender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for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two</a:t>
            </a:r>
            <a:r>
              <a:rPr lang="sk-SK" sz="2400" b="1" dirty="0">
                <a:ea typeface="+mn-lt"/>
                <a:cs typeface="+mn-lt"/>
              </a:rPr>
              <a:t> to </a:t>
            </a:r>
            <a:r>
              <a:rPr lang="sk-SK" sz="2400" b="1" err="1">
                <a:ea typeface="+mn-lt"/>
                <a:cs typeface="+mn-lt"/>
              </a:rPr>
              <a:t>six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if</a:t>
            </a:r>
            <a:r>
              <a:rPr lang="sk-SK" sz="2400" dirty="0">
                <a:ea typeface="+mn-lt"/>
                <a:cs typeface="+mn-lt"/>
              </a:rPr>
              <a:t> he </a:t>
            </a:r>
            <a:r>
              <a:rPr lang="sk-SK" sz="240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act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referred</a:t>
            </a:r>
            <a:r>
              <a:rPr lang="sk-SK" sz="2400" dirty="0">
                <a:ea typeface="+mn-lt"/>
                <a:cs typeface="+mn-lt"/>
              </a:rPr>
              <a:t> to in </a:t>
            </a:r>
            <a:r>
              <a:rPr lang="sk-SK" sz="2400" err="1">
                <a:ea typeface="+mn-lt"/>
                <a:cs typeface="+mn-lt"/>
              </a:rPr>
              <a:t>paragraph</a:t>
            </a:r>
            <a:r>
              <a:rPr lang="sk-SK" sz="2400" dirty="0">
                <a:ea typeface="+mn-lt"/>
                <a:cs typeface="+mn-lt"/>
              </a:rPr>
              <a:t> 1, 2 or 3 and </a:t>
            </a:r>
            <a:r>
              <a:rPr lang="sk-SK" sz="2400" err="1">
                <a:ea typeface="+mn-lt"/>
                <a:cs typeface="+mn-lt"/>
              </a:rPr>
              <a:t>thereby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causes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greater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damage</a:t>
            </a:r>
            <a:r>
              <a:rPr lang="sk-SK" sz="2400" dirty="0">
                <a:ea typeface="+mn-lt"/>
                <a:cs typeface="+mn-lt"/>
              </a:rPr>
              <a:t>, or </a:t>
            </a:r>
            <a:r>
              <a:rPr lang="sk-SK" sz="240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it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from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special</a:t>
            </a:r>
            <a:r>
              <a:rPr lang="sk-SK" sz="2400" b="1" dirty="0">
                <a:ea typeface="+mn-lt"/>
                <a:cs typeface="+mn-lt"/>
              </a:rPr>
              <a:t>  </a:t>
            </a:r>
            <a:r>
              <a:rPr lang="sk-SK" sz="2400" b="1" err="1">
                <a:ea typeface="+mn-lt"/>
                <a:cs typeface="+mn-lt"/>
              </a:rPr>
              <a:t>motive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dirty="0">
                <a:ea typeface="+mn-lt"/>
                <a:cs typeface="+mn-lt"/>
              </a:rPr>
              <a:t>or by </a:t>
            </a:r>
            <a:r>
              <a:rPr lang="sk-SK" sz="2400" b="1" dirty="0">
                <a:ea typeface="+mn-lt"/>
                <a:cs typeface="+mn-lt"/>
              </a:rPr>
              <a:t>more </a:t>
            </a:r>
            <a:r>
              <a:rPr lang="sk-SK" sz="2400" b="1" err="1">
                <a:ea typeface="+mn-lt"/>
                <a:cs typeface="+mn-lt"/>
              </a:rPr>
              <a:t>serious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course</a:t>
            </a:r>
            <a:r>
              <a:rPr lang="sk-SK" sz="2400" b="1" dirty="0">
                <a:ea typeface="+mn-lt"/>
                <a:cs typeface="+mn-lt"/>
              </a:rPr>
              <a:t> of </a:t>
            </a:r>
            <a:r>
              <a:rPr lang="sk-SK" sz="2400" b="1" err="1">
                <a:ea typeface="+mn-lt"/>
                <a:cs typeface="+mn-lt"/>
              </a:rPr>
              <a:t>action</a:t>
            </a:r>
            <a:r>
              <a:rPr lang="sk-SK" sz="2400" dirty="0">
                <a:ea typeface="+mn-lt"/>
                <a:cs typeface="+mn-lt"/>
              </a:rPr>
              <a:t>. </a:t>
            </a:r>
            <a:endParaRPr lang="sk-SK" sz="2400" dirty="0"/>
          </a:p>
          <a:p>
            <a:pPr algn="just"/>
            <a:endParaRPr lang="sk-SK" sz="2400" dirty="0"/>
          </a:p>
          <a:p>
            <a:pPr algn="just"/>
            <a:r>
              <a:rPr lang="sk-SK" sz="2400" dirty="0">
                <a:ea typeface="+mn-lt"/>
                <a:cs typeface="+mn-lt"/>
              </a:rPr>
              <a:t>(5)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offender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for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two</a:t>
            </a:r>
            <a:r>
              <a:rPr lang="sk-SK" sz="2400" b="1" dirty="0">
                <a:ea typeface="+mn-lt"/>
                <a:cs typeface="+mn-lt"/>
              </a:rPr>
              <a:t> to </a:t>
            </a:r>
            <a:r>
              <a:rPr lang="sk-SK" sz="2400" b="1" err="1">
                <a:ea typeface="+mn-lt"/>
                <a:cs typeface="+mn-lt"/>
              </a:rPr>
              <a:t>eight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if</a:t>
            </a:r>
            <a:r>
              <a:rPr lang="sk-SK" sz="2400" dirty="0">
                <a:ea typeface="+mn-lt"/>
                <a:cs typeface="+mn-lt"/>
              </a:rPr>
              <a:t> he </a:t>
            </a:r>
            <a:r>
              <a:rPr lang="sk-SK" sz="240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act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referred</a:t>
            </a:r>
            <a:r>
              <a:rPr lang="sk-SK" sz="2400" dirty="0">
                <a:ea typeface="+mn-lt"/>
                <a:cs typeface="+mn-lt"/>
              </a:rPr>
              <a:t> to in </a:t>
            </a:r>
            <a:r>
              <a:rPr lang="sk-SK" sz="2400" err="1">
                <a:ea typeface="+mn-lt"/>
                <a:cs typeface="+mn-lt"/>
              </a:rPr>
              <a:t>paragraph</a:t>
            </a:r>
            <a:r>
              <a:rPr lang="sk-SK" sz="2400" dirty="0">
                <a:ea typeface="+mn-lt"/>
                <a:cs typeface="+mn-lt"/>
              </a:rPr>
              <a:t> 1, 2 or 3 and </a:t>
            </a:r>
            <a:r>
              <a:rPr lang="sk-SK" sz="2400" err="1">
                <a:ea typeface="+mn-lt"/>
                <a:cs typeface="+mn-lt"/>
              </a:rPr>
              <a:t>thereby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causes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considerable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damage</a:t>
            </a:r>
            <a:r>
              <a:rPr lang="sk-SK" sz="2400" dirty="0">
                <a:ea typeface="+mn-lt"/>
                <a:cs typeface="+mn-lt"/>
              </a:rPr>
              <a:t>.</a:t>
            </a:r>
          </a:p>
          <a:p>
            <a:pPr algn="just"/>
            <a:endParaRPr lang="sk-SK" sz="2400" dirty="0">
              <a:ea typeface="+mn-lt"/>
              <a:cs typeface="+mn-lt"/>
            </a:endParaRPr>
          </a:p>
          <a:p>
            <a:pPr algn="just"/>
            <a:r>
              <a:rPr lang="sk-SK" sz="2400" dirty="0">
                <a:ea typeface="+mn-lt"/>
                <a:cs typeface="+mn-lt"/>
              </a:rPr>
              <a:t>(6)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offender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shall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be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punished</a:t>
            </a:r>
            <a:r>
              <a:rPr lang="sk-SK" sz="2400" dirty="0">
                <a:ea typeface="+mn-lt"/>
                <a:cs typeface="+mn-lt"/>
              </a:rPr>
              <a:t> by </a:t>
            </a:r>
            <a:r>
              <a:rPr lang="sk-SK" sz="2400" err="1">
                <a:ea typeface="+mn-lt"/>
                <a:cs typeface="+mn-lt"/>
              </a:rPr>
              <a:t>imprisonment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for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three</a:t>
            </a:r>
            <a:r>
              <a:rPr lang="sk-SK" sz="2400" b="1" dirty="0">
                <a:ea typeface="+mn-lt"/>
                <a:cs typeface="+mn-lt"/>
              </a:rPr>
              <a:t> to ten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years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if</a:t>
            </a:r>
            <a:r>
              <a:rPr lang="sk-SK" sz="2400" dirty="0">
                <a:ea typeface="+mn-lt"/>
                <a:cs typeface="+mn-lt"/>
              </a:rPr>
              <a:t> he </a:t>
            </a:r>
            <a:r>
              <a:rPr lang="sk-SK" sz="2400" err="1">
                <a:ea typeface="+mn-lt"/>
                <a:cs typeface="+mn-lt"/>
              </a:rPr>
              <a:t>commits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the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act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referred</a:t>
            </a:r>
            <a:r>
              <a:rPr lang="sk-SK" sz="2400" dirty="0">
                <a:ea typeface="+mn-lt"/>
                <a:cs typeface="+mn-lt"/>
              </a:rPr>
              <a:t> to in </a:t>
            </a:r>
            <a:r>
              <a:rPr lang="sk-SK" sz="2400" err="1">
                <a:ea typeface="+mn-lt"/>
                <a:cs typeface="+mn-lt"/>
              </a:rPr>
              <a:t>paragraph</a:t>
            </a:r>
            <a:r>
              <a:rPr lang="sk-SK" sz="2400" dirty="0">
                <a:ea typeface="+mn-lt"/>
                <a:cs typeface="+mn-lt"/>
              </a:rPr>
              <a:t> 1, 2 or 3 and </a:t>
            </a:r>
            <a:r>
              <a:rPr lang="sk-SK" sz="2400" err="1">
                <a:ea typeface="+mn-lt"/>
                <a:cs typeface="+mn-lt"/>
              </a:rPr>
              <a:t>thereby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err="1">
                <a:ea typeface="+mn-lt"/>
                <a:cs typeface="+mn-lt"/>
              </a:rPr>
              <a:t>causes</a:t>
            </a:r>
            <a:r>
              <a:rPr lang="sk-SK" sz="2400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large-scale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damage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dirty="0">
                <a:ea typeface="+mn-lt"/>
                <a:cs typeface="+mn-lt"/>
              </a:rPr>
              <a:t>or</a:t>
            </a:r>
            <a:r>
              <a:rPr lang="sk-SK" sz="2400" b="1" dirty="0">
                <a:ea typeface="+mn-lt"/>
                <a:cs typeface="+mn-lt"/>
              </a:rPr>
              <a:t> as a </a:t>
            </a:r>
            <a:r>
              <a:rPr lang="sk-SK" sz="2400" b="1" err="1">
                <a:ea typeface="+mn-lt"/>
                <a:cs typeface="+mn-lt"/>
              </a:rPr>
              <a:t>member</a:t>
            </a:r>
            <a:r>
              <a:rPr lang="sk-SK" sz="2400" b="1" dirty="0">
                <a:ea typeface="+mn-lt"/>
                <a:cs typeface="+mn-lt"/>
              </a:rPr>
              <a:t> of </a:t>
            </a:r>
            <a:r>
              <a:rPr lang="sk-SK" sz="2400" b="1" err="1">
                <a:ea typeface="+mn-lt"/>
                <a:cs typeface="+mn-lt"/>
              </a:rPr>
              <a:t>dangerous</a:t>
            </a:r>
            <a:r>
              <a:rPr lang="sk-SK" sz="2400" b="1" dirty="0">
                <a:ea typeface="+mn-lt"/>
                <a:cs typeface="+mn-lt"/>
              </a:rPr>
              <a:t> </a:t>
            </a:r>
            <a:r>
              <a:rPr lang="sk-SK" sz="2400" b="1" err="1">
                <a:ea typeface="+mn-lt"/>
                <a:cs typeface="+mn-lt"/>
              </a:rPr>
              <a:t>group</a:t>
            </a:r>
            <a:r>
              <a:rPr lang="sk-SK" sz="2400" b="1" dirty="0">
                <a:ea typeface="+mn-lt"/>
                <a:cs typeface="+mn-lt"/>
              </a:rPr>
              <a:t>.</a:t>
            </a:r>
            <a:endParaRPr lang="sk-SK" sz="2400" b="1" dirty="0"/>
          </a:p>
        </p:txBody>
      </p:sp>
    </p:spTree>
    <p:extLst>
      <p:ext uri="{BB962C8B-B14F-4D97-AF65-F5344CB8AC3E}">
        <p14:creationId xmlns:p14="http://schemas.microsoft.com/office/powerpoint/2010/main" val="3830672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AAD8A6-F411-BA4B-089F-CDE98C353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928898BE-7FCD-312E-CB51-CC1A74F39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7DE8AA1-8F8F-CE97-C3F0-A10CBDD17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8EBEF3C-ED1A-9342-3989-6C8C7496F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261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21149357-C8E7-F637-084C-E352E418B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713875"/>
              </p:ext>
            </p:extLst>
          </p:nvPr>
        </p:nvGraphicFramePr>
        <p:xfrm>
          <a:off x="3571460" y="119269"/>
          <a:ext cx="8349318" cy="6362812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642053">
                  <a:extLst>
                    <a:ext uri="{9D8B030D-6E8A-4147-A177-3AD203B41FA5}">
                      <a16:colId xmlns:a16="http://schemas.microsoft.com/office/drawing/2014/main" val="2422053163"/>
                    </a:ext>
                  </a:extLst>
                </a:gridCol>
                <a:gridCol w="1515425">
                  <a:extLst>
                    <a:ext uri="{9D8B030D-6E8A-4147-A177-3AD203B41FA5}">
                      <a16:colId xmlns:a16="http://schemas.microsoft.com/office/drawing/2014/main" val="979714091"/>
                    </a:ext>
                  </a:extLst>
                </a:gridCol>
                <a:gridCol w="1841266">
                  <a:extLst>
                    <a:ext uri="{9D8B030D-6E8A-4147-A177-3AD203B41FA5}">
                      <a16:colId xmlns:a16="http://schemas.microsoft.com/office/drawing/2014/main" val="2983726568"/>
                    </a:ext>
                  </a:extLst>
                </a:gridCol>
                <a:gridCol w="2400971">
                  <a:extLst>
                    <a:ext uri="{9D8B030D-6E8A-4147-A177-3AD203B41FA5}">
                      <a16:colId xmlns:a16="http://schemas.microsoft.com/office/drawing/2014/main" val="3099207052"/>
                    </a:ext>
                  </a:extLst>
                </a:gridCol>
                <a:gridCol w="1949603">
                  <a:extLst>
                    <a:ext uri="{9D8B030D-6E8A-4147-A177-3AD203B41FA5}">
                      <a16:colId xmlns:a16="http://schemas.microsoft.com/office/drawing/2014/main" val="2857334987"/>
                    </a:ext>
                  </a:extLst>
                </a:gridCol>
              </a:tblGrid>
              <a:tr h="575170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Year</a:t>
                      </a:r>
                      <a:endParaRPr lang="sk-SK" sz="1200" kern="100" dirty="0" err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6921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dirty="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dirty="0" err="1">
                          <a:effectLst/>
                        </a:rPr>
                        <a:t>cases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dirty="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dirty="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dirty="0" err="1">
                          <a:effectLst/>
                        </a:rPr>
                        <a:t>cases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17272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additionally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13995" marR="11430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Sum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dirty="0" err="1">
                          <a:effectLst/>
                        </a:rPr>
                        <a:t>damages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916518546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2006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  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2 124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73573398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2007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  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376 751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4140578355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2008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8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35 086 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441448246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2009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225 000 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583507095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2010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55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2 723 000 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933863990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2011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6 310 000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428754044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2012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65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7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27 658 000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0837120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2013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3 368 000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393027240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2014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1 465 000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39165028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2015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45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28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17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3 301 000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88968829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2016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6 068 000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21027472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2017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7 112 000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008901714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2018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695 000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215296928"/>
                  </a:ext>
                </a:extLst>
              </a:tr>
              <a:tr h="413403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2019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35306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41910" marR="41338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R="37465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233680" marR="29273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2 137 000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4019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8225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A5671F-599F-3E48-B297-EB1C7B1DA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435F9FD-B2EC-DBD2-A44D-8F87B9BF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4D5D976-0269-424F-F7C2-7CC27F808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53D57B9-2F8F-84BF-A30A-B614635E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261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uľka 6">
            <a:extLst>
              <a:ext uri="{FF2B5EF4-FFF2-40B4-BE49-F238E27FC236}">
                <a16:creationId xmlns:a16="http://schemas.microsoft.com/office/drawing/2014/main" id="{DC83F978-6EE1-E26F-0C8C-EA9AC8325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343"/>
              </p:ext>
            </p:extLst>
          </p:nvPr>
        </p:nvGraphicFramePr>
        <p:xfrm>
          <a:off x="3531703" y="1099930"/>
          <a:ext cx="8231069" cy="4658844"/>
        </p:xfrm>
        <a:graphic>
          <a:graphicData uri="http://schemas.openxmlformats.org/drawingml/2006/table">
            <a:tbl>
              <a:tblPr firstRow="1" firstCol="1" bandRow="1">
                <a:tableStyleId>{8EC20E35-A176-4012-BC5E-935CFFF8708E}</a:tableStyleId>
              </a:tblPr>
              <a:tblGrid>
                <a:gridCol w="814551">
                  <a:extLst>
                    <a:ext uri="{9D8B030D-6E8A-4147-A177-3AD203B41FA5}">
                      <a16:colId xmlns:a16="http://schemas.microsoft.com/office/drawing/2014/main" val="2422053163"/>
                    </a:ext>
                  </a:extLst>
                </a:gridCol>
                <a:gridCol w="1312370">
                  <a:extLst>
                    <a:ext uri="{9D8B030D-6E8A-4147-A177-3AD203B41FA5}">
                      <a16:colId xmlns:a16="http://schemas.microsoft.com/office/drawing/2014/main" val="979714091"/>
                    </a:ext>
                  </a:extLst>
                </a:gridCol>
                <a:gridCol w="1815188">
                  <a:extLst>
                    <a:ext uri="{9D8B030D-6E8A-4147-A177-3AD203B41FA5}">
                      <a16:colId xmlns:a16="http://schemas.microsoft.com/office/drawing/2014/main" val="2983726568"/>
                    </a:ext>
                  </a:extLst>
                </a:gridCol>
                <a:gridCol w="2366968">
                  <a:extLst>
                    <a:ext uri="{9D8B030D-6E8A-4147-A177-3AD203B41FA5}">
                      <a16:colId xmlns:a16="http://schemas.microsoft.com/office/drawing/2014/main" val="3099207052"/>
                    </a:ext>
                  </a:extLst>
                </a:gridCol>
                <a:gridCol w="1921992">
                  <a:extLst>
                    <a:ext uri="{9D8B030D-6E8A-4147-A177-3AD203B41FA5}">
                      <a16:colId xmlns:a16="http://schemas.microsoft.com/office/drawing/2014/main" val="2857334987"/>
                    </a:ext>
                  </a:extLst>
                </a:gridCol>
              </a:tblGrid>
              <a:tr h="772452"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Year</a:t>
                      </a:r>
                      <a:endParaRPr lang="sk-SK" sz="1200" kern="100" dirty="0" err="1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69215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dirty="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dirty="0" err="1">
                          <a:effectLst/>
                        </a:rPr>
                        <a:t>criminal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dirty="0" err="1">
                          <a:effectLst/>
                        </a:rPr>
                        <a:t>cases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17272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err="1">
                          <a:effectLst/>
                        </a:rPr>
                        <a:t>Number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err="1">
                          <a:effectLst/>
                        </a:rPr>
                        <a:t>additionally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resolved</a:t>
                      </a:r>
                      <a:r>
                        <a:rPr lang="sk-SK" sz="1200" kern="100" dirty="0">
                          <a:effectLst/>
                        </a:rPr>
                        <a:t> </a:t>
                      </a:r>
                      <a:r>
                        <a:rPr lang="sk-SK" sz="1200" kern="100" err="1">
                          <a:effectLst/>
                        </a:rPr>
                        <a:t>cases</a:t>
                      </a:r>
                      <a:endParaRPr lang="sk-SK" sz="1200" kern="100" dirty="0" err="1">
                        <a:effectLst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13995" marR="114300" indent="-23368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200" kern="100" dirty="0" err="1">
                          <a:effectLst/>
                        </a:rPr>
                        <a:t>Sum</a:t>
                      </a:r>
                      <a:r>
                        <a:rPr lang="sk-SK" sz="1200" kern="100" dirty="0">
                          <a:effectLst/>
                        </a:rPr>
                        <a:t> of </a:t>
                      </a:r>
                      <a:r>
                        <a:rPr lang="sk-SK" sz="1200" kern="100" dirty="0" err="1">
                          <a:effectLst/>
                        </a:rPr>
                        <a:t>damages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3916518546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2020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45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666 000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753166372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2021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15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11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4 294 000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945165452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2022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37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13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17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2 278 000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4149227489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2023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24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8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4 324 000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607722816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2024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32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14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5 146 000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226041037"/>
                  </a:ext>
                </a:extLst>
              </a:tr>
              <a:tr h="555199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2025</a:t>
                      </a:r>
                      <a:endParaRPr lang="sk-SK" sz="1600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marR="35306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42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marR="41338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6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R="37465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9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marR="292735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b="1" kern="100" dirty="0">
                          <a:effectLst/>
                        </a:rPr>
                        <a:t>71 962 000</a:t>
                      </a:r>
                      <a:endParaRPr lang="sk-SK" sz="1600" b="1" kern="100">
                        <a:effectLst/>
                        <a:latin typeface="Aptos"/>
                        <a:ea typeface="Aptos" panose="020B0004020202020204" pitchFamily="34" charset="0"/>
                        <a:cs typeface="Times New Roman"/>
                      </a:endParaRP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261758100"/>
                  </a:ext>
                </a:extLst>
              </a:tr>
              <a:tr h="555198"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1600" kern="100" dirty="0">
                          <a:effectLst/>
                        </a:rPr>
                        <a:t>TOTAL:</a:t>
                      </a:r>
                    </a:p>
                  </a:txBody>
                  <a:tcPr marL="46445" marR="46445" marT="0" marB="0"/>
                </a:tc>
                <a:tc>
                  <a:txBody>
                    <a:bodyPr/>
                    <a:lstStyle/>
                    <a:p>
                      <a:pPr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797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4191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364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199</a:t>
                      </a:r>
                    </a:p>
                  </a:txBody>
                  <a:tcPr marL="46445" marR="46445" marT="0" marB="0" anchor="ctr"/>
                </a:tc>
                <a:tc>
                  <a:txBody>
                    <a:bodyPr/>
                    <a:lstStyle/>
                    <a:p>
                      <a:pPr marL="233680" lvl="0" indent="-233680" algn="ctr">
                        <a:lnSpc>
                          <a:spcPct val="114999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sk-SK" sz="2000" b="1" kern="100" dirty="0">
                          <a:effectLst/>
                        </a:rPr>
                        <a:t>150 145 961</a:t>
                      </a:r>
                    </a:p>
                  </a:txBody>
                  <a:tcPr marL="46445" marR="46445" marT="0" marB="0" anchor="ctr"/>
                </a:tc>
                <a:extLst>
                  <a:ext uri="{0D108BD9-81ED-4DB2-BD59-A6C34878D82A}">
                    <a16:rowId xmlns:a16="http://schemas.microsoft.com/office/drawing/2014/main" val="124781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840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24CD-A275-2826-8B49-6662D0E485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4A10792D-226F-57EA-EABA-C354AD306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373C947-F9C9-3BA1-C364-270A564D2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5F1F63D-36A0-0D13-A2D0-CADA008F1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§ </a:t>
            </a:r>
            <a:r>
              <a:rPr lang="en-US" sz="2600" dirty="0">
                <a:solidFill>
                  <a:srgbClr val="FFFFFF"/>
                </a:solidFill>
              </a:rPr>
              <a:t>262</a:t>
            </a:r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600" dirty="0">
                <a:solidFill>
                  <a:srgbClr val="FFFFFF"/>
                </a:solidFill>
              </a:rPr>
              <a:t>Criminal Code</a:t>
            </a:r>
            <a:endParaRPr lang="en-US" sz="2600" kern="12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FAF74243-16D7-D855-E68A-89F8A5ABAA46}"/>
              </a:ext>
            </a:extLst>
          </p:cNvPr>
          <p:cNvSpPr txBox="1"/>
          <p:nvPr/>
        </p:nvSpPr>
        <p:spPr>
          <a:xfrm>
            <a:off x="3545756" y="1195895"/>
            <a:ext cx="8384740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k-SK" sz="2000" dirty="0"/>
              <a:t>(1) </a:t>
            </a:r>
            <a:r>
              <a:rPr lang="sk-SK" sz="2000" err="1"/>
              <a:t>Whoever</a:t>
            </a:r>
            <a:r>
              <a:rPr lang="sk-SK" sz="2000" dirty="0"/>
              <a:t> </a:t>
            </a:r>
            <a:r>
              <a:rPr lang="sk-SK" sz="2000" b="1" err="1"/>
              <a:t>violates</a:t>
            </a:r>
            <a:r>
              <a:rPr lang="sk-SK" sz="2000" b="1" dirty="0"/>
              <a:t> or </a:t>
            </a:r>
            <a:r>
              <a:rPr lang="sk-SK" sz="2000" b="1" err="1"/>
              <a:t>fails</a:t>
            </a:r>
            <a:r>
              <a:rPr lang="sk-SK" sz="2000" b="1" dirty="0"/>
              <a:t> to </a:t>
            </a:r>
            <a:r>
              <a:rPr lang="sk-SK" sz="2000" b="1" err="1"/>
              <a:t>fulfill</a:t>
            </a:r>
            <a:r>
              <a:rPr lang="sk-SK" sz="2000" b="1" dirty="0"/>
              <a:t> </a:t>
            </a:r>
            <a:r>
              <a:rPr lang="sk-SK" sz="2000" b="1" err="1"/>
              <a:t>an</a:t>
            </a:r>
            <a:r>
              <a:rPr lang="sk-SK" sz="2000" b="1" dirty="0"/>
              <a:t> </a:t>
            </a:r>
            <a:r>
              <a:rPr lang="sk-SK" sz="2000" b="1" err="1"/>
              <a:t>obligation</a:t>
            </a:r>
            <a:r>
              <a:rPr lang="sk-SK" sz="2000" b="1" dirty="0"/>
              <a:t> </a:t>
            </a:r>
            <a:r>
              <a:rPr lang="sk-SK" sz="2000" b="1" err="1"/>
              <a:t>arising</a:t>
            </a:r>
            <a:r>
              <a:rPr lang="sk-SK" sz="2000" b="1" dirty="0"/>
              <a:t> </a:t>
            </a:r>
            <a:r>
              <a:rPr lang="sk-SK" sz="2000" b="1" err="1"/>
              <a:t>from</a:t>
            </a:r>
            <a:r>
              <a:rPr lang="sk-SK" sz="2000" b="1" dirty="0"/>
              <a:t> </a:t>
            </a:r>
            <a:r>
              <a:rPr lang="sk-SK" sz="2000" b="1" err="1"/>
              <a:t>his</a:t>
            </a:r>
            <a:r>
              <a:rPr lang="sk-SK" sz="2000" b="1" dirty="0"/>
              <a:t> </a:t>
            </a:r>
            <a:r>
              <a:rPr lang="sk-SK" sz="2000" b="1" err="1"/>
              <a:t>employment</a:t>
            </a:r>
            <a:r>
              <a:rPr lang="sk-SK" sz="2000" b="1" dirty="0"/>
              <a:t>, </a:t>
            </a:r>
            <a:r>
              <a:rPr lang="sk-SK" sz="2000" b="1" err="1"/>
              <a:t>profession</a:t>
            </a:r>
            <a:r>
              <a:rPr lang="sk-SK" sz="2000" b="1" dirty="0"/>
              <a:t>, </a:t>
            </a:r>
            <a:r>
              <a:rPr lang="sk-SK" sz="2000" b="1" err="1"/>
              <a:t>position</a:t>
            </a:r>
            <a:r>
              <a:rPr lang="sk-SK" sz="2000" b="1" dirty="0"/>
              <a:t> or </a:t>
            </a:r>
            <a:r>
              <a:rPr lang="sk-SK" sz="2000" b="1" err="1"/>
              <a:t>function</a:t>
            </a:r>
            <a:r>
              <a:rPr lang="sk-SK" sz="2000" b="1" dirty="0"/>
              <a:t> in </a:t>
            </a:r>
            <a:r>
              <a:rPr lang="sk-SK" sz="2000" b="1" err="1"/>
              <a:t>the</a:t>
            </a:r>
            <a:r>
              <a:rPr lang="sk-SK" sz="2000" b="1" dirty="0"/>
              <a:t> management or </a:t>
            </a:r>
            <a:r>
              <a:rPr lang="sk-SK" sz="2000" b="1" err="1"/>
              <a:t>control</a:t>
            </a:r>
            <a:r>
              <a:rPr lang="sk-SK" sz="2000" b="1" dirty="0"/>
              <a:t> of </a:t>
            </a:r>
            <a:r>
              <a:rPr lang="sk-SK" sz="2000" b="1" err="1"/>
              <a:t>the</a:t>
            </a:r>
            <a:r>
              <a:rPr lang="sk-SK" sz="2000" b="1" dirty="0"/>
              <a:t> </a:t>
            </a:r>
            <a:r>
              <a:rPr lang="sk-SK" sz="2000" b="1" err="1"/>
              <a:t>activities</a:t>
            </a:r>
            <a:r>
              <a:rPr lang="sk-SK" sz="2000" b="1" dirty="0"/>
              <a:t> of </a:t>
            </a:r>
            <a:r>
              <a:rPr lang="sk-SK" sz="2000" b="1" err="1"/>
              <a:t>persons</a:t>
            </a:r>
            <a:r>
              <a:rPr lang="sk-SK" sz="2000" b="1" dirty="0"/>
              <a:t> </a:t>
            </a:r>
            <a:r>
              <a:rPr lang="sk-SK" sz="2000" b="1" err="1"/>
              <a:t>managed</a:t>
            </a:r>
            <a:r>
              <a:rPr lang="sk-SK" sz="2000" b="1" dirty="0"/>
              <a:t> by </a:t>
            </a:r>
            <a:r>
              <a:rPr lang="sk-SK" sz="2000" b="1" err="1"/>
              <a:t>him</a:t>
            </a:r>
            <a:r>
              <a:rPr lang="sk-SK" sz="2000" dirty="0"/>
              <a:t>, and </a:t>
            </a:r>
            <a:r>
              <a:rPr lang="sk-SK" sz="2000" err="1"/>
              <a:t>thereby</a:t>
            </a:r>
            <a:r>
              <a:rPr lang="sk-SK" sz="2000" dirty="0"/>
              <a:t> </a:t>
            </a:r>
            <a:r>
              <a:rPr lang="sk-SK" sz="2000" b="1" err="1"/>
              <a:t>enables</a:t>
            </a:r>
            <a:r>
              <a:rPr lang="sk-SK" sz="2000" b="1" dirty="0"/>
              <a:t> </a:t>
            </a:r>
            <a:r>
              <a:rPr lang="sk-SK" sz="2000" b="1" err="1"/>
              <a:t>the</a:t>
            </a:r>
            <a:r>
              <a:rPr lang="sk-SK" sz="2000" b="1" dirty="0"/>
              <a:t> </a:t>
            </a:r>
            <a:r>
              <a:rPr lang="sk-SK" sz="2000" b="1" err="1"/>
              <a:t>commission</a:t>
            </a:r>
            <a:r>
              <a:rPr lang="sk-SK" sz="2000" b="1" dirty="0"/>
              <a:t> of a </a:t>
            </a:r>
            <a:r>
              <a:rPr lang="sk-SK" sz="2000" b="1" err="1"/>
              <a:t>criminal</a:t>
            </a:r>
            <a:r>
              <a:rPr lang="sk-SK" sz="2000" b="1" dirty="0"/>
              <a:t> </a:t>
            </a:r>
            <a:r>
              <a:rPr lang="sk-SK" sz="2000" b="1" err="1"/>
              <a:t>offence</a:t>
            </a:r>
            <a:r>
              <a:rPr lang="sk-SK" sz="2000" b="1" dirty="0"/>
              <a:t> </a:t>
            </a:r>
            <a:r>
              <a:rPr lang="sk-SK" sz="2000" b="1" err="1"/>
              <a:t>under</a:t>
            </a:r>
            <a:r>
              <a:rPr lang="sk-SK" sz="2000" b="1" dirty="0"/>
              <a:t> </a:t>
            </a:r>
            <a:r>
              <a:rPr lang="sk-SK" sz="2000" b="1" err="1"/>
              <a:t>Section</a:t>
            </a:r>
            <a:r>
              <a:rPr lang="sk-SK" sz="2000" b="1" dirty="0"/>
              <a:t> 261, </a:t>
            </a:r>
            <a:r>
              <a:rPr lang="sk-SK" sz="2000" b="1" err="1"/>
              <a:t>paragraph</a:t>
            </a:r>
            <a:r>
              <a:rPr lang="sk-SK" sz="2000" b="1" dirty="0"/>
              <a:t> 1</a:t>
            </a:r>
            <a:r>
              <a:rPr lang="sk-SK" sz="2000" dirty="0"/>
              <a:t>, </a:t>
            </a:r>
            <a:r>
              <a:rPr lang="sk-SK" sz="2000" err="1"/>
              <a:t>shall</a:t>
            </a:r>
            <a:r>
              <a:rPr lang="sk-SK" sz="2000" dirty="0"/>
              <a:t> </a:t>
            </a:r>
            <a:r>
              <a:rPr lang="sk-SK" sz="2000" err="1"/>
              <a:t>be</a:t>
            </a:r>
            <a:r>
              <a:rPr lang="sk-SK" sz="2000" dirty="0"/>
              <a:t> </a:t>
            </a:r>
            <a:r>
              <a:rPr lang="sk-SK" sz="2000" err="1"/>
              <a:t>punished</a:t>
            </a:r>
            <a:r>
              <a:rPr lang="sk-SK" sz="2000" dirty="0"/>
              <a:t> by </a:t>
            </a:r>
            <a:r>
              <a:rPr lang="sk-SK" sz="2000" err="1"/>
              <a:t>imprisonment</a:t>
            </a:r>
            <a:r>
              <a:rPr lang="sk-SK" sz="2000" dirty="0"/>
              <a:t> </a:t>
            </a:r>
            <a:r>
              <a:rPr lang="sk-SK" sz="2000" err="1"/>
              <a:t>for</a:t>
            </a:r>
            <a:r>
              <a:rPr lang="sk-SK" sz="2000" dirty="0"/>
              <a:t> </a:t>
            </a:r>
            <a:r>
              <a:rPr lang="sk-SK" sz="2000" err="1"/>
              <a:t>up</a:t>
            </a:r>
            <a:r>
              <a:rPr lang="sk-SK" sz="2000" dirty="0"/>
              <a:t> to </a:t>
            </a:r>
            <a:r>
              <a:rPr lang="sk-SK" sz="2000" err="1"/>
              <a:t>two</a:t>
            </a:r>
            <a:r>
              <a:rPr lang="sk-SK" sz="2000" dirty="0"/>
              <a:t> </a:t>
            </a:r>
            <a:r>
              <a:rPr lang="sk-SK" sz="2000" err="1"/>
              <a:t>years</a:t>
            </a:r>
            <a:r>
              <a:rPr lang="sk-SK" sz="2000" dirty="0"/>
              <a:t>.</a:t>
            </a:r>
          </a:p>
          <a:p>
            <a:pPr algn="just"/>
            <a:endParaRPr lang="sk-SK" sz="2000" dirty="0"/>
          </a:p>
          <a:p>
            <a:pPr algn="just"/>
            <a:r>
              <a:rPr lang="sk-SK" sz="2000" dirty="0"/>
              <a:t>(2)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offender</a:t>
            </a:r>
            <a:r>
              <a:rPr lang="sk-SK" sz="2000" dirty="0"/>
              <a:t> </a:t>
            </a:r>
            <a:r>
              <a:rPr lang="sk-SK" sz="2000" dirty="0" err="1"/>
              <a:t>shall</a:t>
            </a:r>
            <a:r>
              <a:rPr lang="sk-SK" sz="2000" dirty="0"/>
              <a:t> </a:t>
            </a:r>
            <a:r>
              <a:rPr lang="sk-SK" sz="2000" dirty="0" err="1"/>
              <a:t>be</a:t>
            </a:r>
            <a:r>
              <a:rPr lang="sk-SK" sz="2000" dirty="0"/>
              <a:t> </a:t>
            </a:r>
            <a:r>
              <a:rPr lang="sk-SK" sz="2000" dirty="0" err="1"/>
              <a:t>punished</a:t>
            </a:r>
            <a:r>
              <a:rPr lang="sk-SK" sz="2000" dirty="0"/>
              <a:t> by </a:t>
            </a:r>
            <a:r>
              <a:rPr lang="sk-SK" sz="2000" dirty="0" err="1"/>
              <a:t>imprisonment</a:t>
            </a:r>
            <a:r>
              <a:rPr lang="sk-SK" sz="2000" dirty="0"/>
              <a:t> </a:t>
            </a:r>
            <a:r>
              <a:rPr lang="sk-SK" sz="2000" dirty="0" err="1"/>
              <a:t>for</a:t>
            </a:r>
            <a:r>
              <a:rPr lang="sk-SK" sz="2000" dirty="0"/>
              <a:t> </a:t>
            </a:r>
            <a:r>
              <a:rPr lang="sk-SK" sz="2000" b="1" dirty="0" err="1"/>
              <a:t>one</a:t>
            </a:r>
            <a:r>
              <a:rPr lang="sk-SK" sz="2000" b="1" dirty="0"/>
              <a:t> to </a:t>
            </a:r>
            <a:r>
              <a:rPr lang="sk-SK" sz="2000" b="1" dirty="0" err="1"/>
              <a:t>four</a:t>
            </a:r>
            <a:r>
              <a:rPr lang="sk-SK" sz="2000" b="1" dirty="0"/>
              <a:t> </a:t>
            </a:r>
            <a:r>
              <a:rPr lang="sk-SK" sz="2000" b="1" dirty="0" err="1"/>
              <a:t>years</a:t>
            </a:r>
            <a:r>
              <a:rPr lang="sk-SK" sz="2000" dirty="0"/>
              <a:t> </a:t>
            </a:r>
            <a:r>
              <a:rPr lang="sk-SK" sz="2000" dirty="0" err="1"/>
              <a:t>if</a:t>
            </a:r>
            <a:r>
              <a:rPr lang="sk-SK" sz="2000" dirty="0"/>
              <a:t> he </a:t>
            </a:r>
            <a:r>
              <a:rPr lang="sk-SK" sz="2000" dirty="0" err="1"/>
              <a:t>commits</a:t>
            </a:r>
            <a:r>
              <a:rPr lang="sk-SK" sz="2000" dirty="0"/>
              <a:t> </a:t>
            </a:r>
            <a:r>
              <a:rPr lang="sk-SK" sz="2000" dirty="0" err="1"/>
              <a:t>the</a:t>
            </a:r>
            <a:r>
              <a:rPr lang="sk-SK" sz="2000" dirty="0"/>
              <a:t> </a:t>
            </a:r>
            <a:r>
              <a:rPr lang="sk-SK" sz="2000" dirty="0" err="1"/>
              <a:t>act</a:t>
            </a:r>
            <a:r>
              <a:rPr lang="sk-SK" sz="2000" dirty="0"/>
              <a:t> </a:t>
            </a:r>
            <a:r>
              <a:rPr lang="sk-SK" sz="2000" dirty="0" err="1"/>
              <a:t>referred</a:t>
            </a:r>
            <a:r>
              <a:rPr lang="sk-SK" sz="2000" dirty="0"/>
              <a:t> to in </a:t>
            </a:r>
            <a:r>
              <a:rPr lang="sk-SK" sz="2000" dirty="0" err="1"/>
              <a:t>paragraph</a:t>
            </a:r>
            <a:r>
              <a:rPr lang="sk-SK" sz="2000" dirty="0"/>
              <a:t> 1 and </a:t>
            </a:r>
            <a:r>
              <a:rPr lang="sk-SK" sz="2000" dirty="0" err="1"/>
              <a:t>thereby</a:t>
            </a:r>
            <a:r>
              <a:rPr lang="sk-SK" sz="2000" dirty="0"/>
              <a:t> </a:t>
            </a:r>
            <a:r>
              <a:rPr lang="sk-SK" sz="2000" dirty="0" err="1"/>
              <a:t>causes</a:t>
            </a:r>
            <a:r>
              <a:rPr lang="sk-SK" sz="2000" dirty="0"/>
              <a:t> </a:t>
            </a:r>
            <a:r>
              <a:rPr lang="sk-SK" sz="2000" b="1" dirty="0" err="1"/>
              <a:t>greater</a:t>
            </a:r>
            <a:r>
              <a:rPr lang="sk-SK" sz="2000" b="1" dirty="0"/>
              <a:t> </a:t>
            </a:r>
            <a:r>
              <a:rPr lang="sk-SK" sz="2000" b="1" dirty="0" err="1"/>
              <a:t>damage</a:t>
            </a:r>
            <a:r>
              <a:rPr lang="sk-SK" sz="2000" b="1" dirty="0"/>
              <a:t>.</a:t>
            </a:r>
          </a:p>
          <a:p>
            <a:pPr algn="just"/>
            <a:endParaRPr lang="sk-SK" sz="2000" dirty="0"/>
          </a:p>
          <a:p>
            <a:pPr algn="just"/>
            <a:r>
              <a:rPr lang="sk-SK" sz="2000" dirty="0"/>
              <a:t>(3) </a:t>
            </a:r>
            <a:r>
              <a:rPr lang="sk-SK" sz="2000" err="1"/>
              <a:t>The</a:t>
            </a:r>
            <a:r>
              <a:rPr lang="sk-SK" sz="2000" dirty="0"/>
              <a:t> </a:t>
            </a:r>
            <a:r>
              <a:rPr lang="sk-SK" sz="2000" err="1"/>
              <a:t>offender</a:t>
            </a:r>
            <a:r>
              <a:rPr lang="sk-SK" sz="2000" dirty="0"/>
              <a:t> </a:t>
            </a:r>
            <a:r>
              <a:rPr lang="sk-SK" sz="2000" err="1"/>
              <a:t>shall</a:t>
            </a:r>
            <a:r>
              <a:rPr lang="sk-SK" sz="2000" dirty="0"/>
              <a:t> </a:t>
            </a:r>
            <a:r>
              <a:rPr lang="sk-SK" sz="2000" err="1"/>
              <a:t>be</a:t>
            </a:r>
            <a:r>
              <a:rPr lang="sk-SK" sz="2000" dirty="0"/>
              <a:t> </a:t>
            </a:r>
            <a:r>
              <a:rPr lang="sk-SK" sz="2000" err="1"/>
              <a:t>punished</a:t>
            </a:r>
            <a:r>
              <a:rPr lang="sk-SK" sz="2000" dirty="0"/>
              <a:t> by </a:t>
            </a:r>
            <a:r>
              <a:rPr lang="sk-SK" sz="2000" b="1" err="1"/>
              <a:t>imprisonment</a:t>
            </a:r>
            <a:r>
              <a:rPr lang="sk-SK" sz="2000" b="1" dirty="0"/>
              <a:t> </a:t>
            </a:r>
            <a:r>
              <a:rPr lang="sk-SK" sz="2000" b="1" err="1"/>
              <a:t>for</a:t>
            </a:r>
            <a:r>
              <a:rPr lang="sk-SK" sz="2000" b="1" dirty="0"/>
              <a:t> </a:t>
            </a:r>
            <a:r>
              <a:rPr lang="sk-SK" sz="2000" b="1" err="1"/>
              <a:t>one</a:t>
            </a:r>
            <a:r>
              <a:rPr lang="sk-SK" sz="2000" b="1" dirty="0"/>
              <a:t> to </a:t>
            </a:r>
            <a:r>
              <a:rPr lang="sk-SK" sz="2000" b="1" err="1"/>
              <a:t>five</a:t>
            </a:r>
            <a:r>
              <a:rPr lang="sk-SK" sz="2000" b="1" dirty="0"/>
              <a:t>  </a:t>
            </a:r>
            <a:r>
              <a:rPr lang="sk-SK" sz="2000" b="1" err="1"/>
              <a:t>years</a:t>
            </a:r>
            <a:r>
              <a:rPr lang="sk-SK" sz="2000" b="1" dirty="0"/>
              <a:t> </a:t>
            </a:r>
            <a:r>
              <a:rPr lang="sk-SK" sz="2000" err="1"/>
              <a:t>if</a:t>
            </a:r>
            <a:r>
              <a:rPr lang="sk-SK" sz="2000" dirty="0"/>
              <a:t> he </a:t>
            </a:r>
            <a:r>
              <a:rPr lang="sk-SK" sz="2000" err="1"/>
              <a:t>commits</a:t>
            </a:r>
            <a:r>
              <a:rPr lang="sk-SK" sz="2000" dirty="0"/>
              <a:t> </a:t>
            </a:r>
            <a:r>
              <a:rPr lang="sk-SK" sz="2000" err="1"/>
              <a:t>the</a:t>
            </a:r>
            <a:r>
              <a:rPr lang="sk-SK" sz="2000" dirty="0"/>
              <a:t> </a:t>
            </a:r>
            <a:r>
              <a:rPr lang="sk-SK" sz="2000" err="1"/>
              <a:t>act</a:t>
            </a:r>
            <a:r>
              <a:rPr lang="sk-SK" sz="2000" dirty="0"/>
              <a:t> </a:t>
            </a:r>
            <a:r>
              <a:rPr lang="sk-SK" sz="2000" err="1"/>
              <a:t>referred</a:t>
            </a:r>
            <a:r>
              <a:rPr lang="sk-SK" sz="2000" dirty="0"/>
              <a:t> to in </a:t>
            </a:r>
            <a:r>
              <a:rPr lang="sk-SK" sz="2000" err="1"/>
              <a:t>paragraph</a:t>
            </a:r>
            <a:r>
              <a:rPr lang="sk-SK" sz="2000" dirty="0"/>
              <a:t> 1 and </a:t>
            </a:r>
            <a:r>
              <a:rPr lang="sk-SK" sz="2000" err="1"/>
              <a:t>thereby</a:t>
            </a:r>
            <a:r>
              <a:rPr lang="sk-SK" sz="2000" dirty="0"/>
              <a:t> </a:t>
            </a:r>
            <a:r>
              <a:rPr lang="sk-SK" sz="2000" err="1"/>
              <a:t>causes</a:t>
            </a:r>
            <a:r>
              <a:rPr lang="sk-SK" sz="2000" dirty="0"/>
              <a:t> </a:t>
            </a:r>
            <a:r>
              <a:rPr lang="sk-SK" sz="2000" b="1" err="1"/>
              <a:t>considerable</a:t>
            </a:r>
            <a:r>
              <a:rPr lang="sk-SK" sz="2000" b="1" dirty="0"/>
              <a:t>  </a:t>
            </a:r>
            <a:r>
              <a:rPr lang="sk-SK" sz="2000" b="1" err="1"/>
              <a:t>damage</a:t>
            </a:r>
            <a:r>
              <a:rPr lang="sk-SK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698788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1345</Words>
  <Application>Microsoft Office PowerPoint</Application>
  <PresentationFormat>Widescreen</PresentationFormat>
  <Paragraphs>295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Motív Office</vt:lpstr>
      <vt:lpstr>The state of criminal justice regarding European funds protection in Slovak republic Project “2024-IT-PIF” (GA no. 101193934), co-funded by the EU (EUAF-2024-TRAI) </vt:lpstr>
      <vt:lpstr>Ranges of damages in Slovak Criminal Law</vt:lpstr>
      <vt:lpstr>Statute of limitations in Slovak  Criminal Law (general)</vt:lpstr>
      <vt:lpstr>Damage to the EU's financial interests - § 261-263 of Criminal Code</vt:lpstr>
      <vt:lpstr>§ 261 Criminal Code</vt:lpstr>
      <vt:lpstr>§ 261 Criminal Code</vt:lpstr>
      <vt:lpstr>§ 261 Criminal Code</vt:lpstr>
      <vt:lpstr>§ 261 Criminal Code</vt:lpstr>
      <vt:lpstr>§ 262 Criminal Code</vt:lpstr>
      <vt:lpstr>§ 262 Criminal Code</vt:lpstr>
      <vt:lpstr>§ 263  Criminal Code</vt:lpstr>
      <vt:lpstr>Presentazione standard di PowerPoint</vt:lpstr>
      <vt:lpstr>VAT Frauds - § 277a of Criminal Code</vt:lpstr>
      <vt:lpstr> § 277a  Criminal Code</vt:lpstr>
      <vt:lpstr>§ 277a Criminal Code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of criminal justice regarding European funds protection in Slovak republic</dc:title>
  <dc:creator>Anna Ondrušová</dc:creator>
  <cp:lastModifiedBy>Amalia Orsina</cp:lastModifiedBy>
  <cp:revision>522</cp:revision>
  <dcterms:created xsi:type="dcterms:W3CDTF">2026-02-11T21:01:06Z</dcterms:created>
  <dcterms:modified xsi:type="dcterms:W3CDTF">2026-03-02T16:40:03Z</dcterms:modified>
</cp:coreProperties>
</file>