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1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Texto do título</a:t>
            </a:r>
          </a:p>
        </p:txBody>
      </p:sp>
      <p:sp>
        <p:nvSpPr>
          <p:cNvPr id="30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3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do título</a:t>
            </a:r>
          </a:p>
        </p:txBody>
      </p:sp>
      <p:sp>
        <p:nvSpPr>
          <p:cNvPr id="73" name="Nível um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Texto do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8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4B4A92F5-B6C2-4C1E-984C-3271BEFDDC8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495886" y="267285"/>
            <a:ext cx="8190914" cy="2057400"/>
          </a:xfrm>
          <a:prstGeom prst="rect">
            <a:avLst/>
          </a:prstGeom>
        </p:spPr>
        <p:txBody>
          <a:bodyPr/>
          <a:lstStyle>
            <a:lvl1pPr>
              <a:defRPr sz="3900" u="sng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Strengthening the Protection of the EU’s Financial Interests via Criminal Law</a:t>
            </a:r>
          </a:p>
        </p:txBody>
      </p:sp>
      <p:sp>
        <p:nvSpPr>
          <p:cNvPr id="95" name="Subtitle 2"/>
          <p:cNvSpPr txBox="1">
            <a:spLocks noGrp="1"/>
          </p:cNvSpPr>
          <p:nvPr>
            <p:ph type="subTitle" sz="quarter" idx="1"/>
          </p:nvPr>
        </p:nvSpPr>
        <p:spPr>
          <a:xfrm rot="10800000">
            <a:off x="1371600" y="6316393"/>
            <a:ext cx="6400800" cy="4572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defTabSz="182880">
              <a:spcBef>
                <a:spcPts val="300"/>
              </a:spcBef>
              <a:defRPr sz="1280"/>
            </a:pPr>
            <a:endParaRPr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B339652-10CD-4C07-8152-CAEFDADEF7B2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86" y="2962274"/>
            <a:ext cx="8447147" cy="18855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B50EB13-8968-4AB6-AEE1-74DA85082349}"/>
              </a:ext>
            </a:extLst>
          </p:cNvPr>
          <p:cNvSpPr txBox="1"/>
          <p:nvPr/>
        </p:nvSpPr>
        <p:spPr>
          <a:xfrm>
            <a:off x="866775" y="4935777"/>
            <a:ext cx="807625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1800" b="1" i="1" dirty="0"/>
              <a:t>Project “2024-IT-PIF” (GA no. 101193934), co-funded by the EU (EUAF-2024-TRAI)</a:t>
            </a:r>
            <a:endParaRPr lang="de-DE" sz="18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>
            <a:spLocks noGrp="1"/>
          </p:cNvSpPr>
          <p:nvPr>
            <p:ph type="title"/>
          </p:nvPr>
        </p:nvSpPr>
        <p:spPr>
          <a:xfrm>
            <a:off x="457200" y="520503"/>
            <a:ext cx="8229600" cy="1561515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AA010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Assessment of VAT Protection</a:t>
            </a:r>
          </a:p>
        </p:txBody>
      </p:sp>
      <p:sp>
        <p:nvSpPr>
          <p:cNvPr id="12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447779"/>
            <a:ext cx="8229600" cy="340438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Focus on national tax system - cover tax offences relating to the various types of taxes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EU interests protected indirectly, through case law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 noGrp="1"/>
          </p:cNvSpPr>
          <p:nvPr>
            <p:ph type="title"/>
          </p:nvPr>
        </p:nvSpPr>
        <p:spPr>
          <a:xfrm>
            <a:off x="457200" y="450165"/>
            <a:ext cx="8229600" cy="177253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3900">
                <a:solidFill>
                  <a:srgbClr val="AA010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Article 37-A – Misuse of EU Revenues</a:t>
            </a:r>
          </a:p>
        </p:txBody>
      </p:sp>
      <p:sp>
        <p:nvSpPr>
          <p:cNvPr id="12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500182"/>
            <a:ext cx="8229600" cy="3704808"/>
          </a:xfrm>
          <a:prstGeom prst="rect">
            <a:avLst/>
          </a:prstGeom>
        </p:spPr>
        <p:txBody>
          <a:bodyPr/>
          <a:lstStyle/>
          <a:p>
            <a:pPr marL="356616" indent="-356616" algn="just">
              <a:lnSpc>
                <a:spcPct val="150000"/>
              </a:lnSpc>
              <a:spcBef>
                <a:spcPts val="600"/>
              </a:spcBef>
              <a:defRPr sz="25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/>
              <a:t>Criminalizes and punishes </a:t>
            </a:r>
            <a:r>
              <a:rPr sz="2600" u="sng"/>
              <a:t>misappropriation of EU non-VAT funds</a:t>
            </a:r>
            <a:r>
              <a:rPr sz="2600"/>
              <a:t> </a:t>
            </a:r>
            <a:r>
              <a:t>- </a:t>
            </a:r>
            <a:r>
              <a:rPr sz="1500"/>
              <a:t>Corresponds, to some extent, to points (iii) of subparagraphs (a) to (c) of Article 3(2) of the Directive) 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Newly created to assure Directive transposition Explicit protection of EU revenues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EU legal interest protected autonomously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5260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Significance of Article 37-A</a:t>
            </a:r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264897"/>
            <a:ext cx="8229600" cy="3861265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Functional protection of EU budget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Independent of national financial loss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Only provision directly aligned with PIF model, as it protects EU revenues by themselves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reliminary conclus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31D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Preliminary conclusion</a:t>
            </a:r>
          </a:p>
        </p:txBody>
      </p:sp>
      <p:sp>
        <p:nvSpPr>
          <p:cNvPr id="132" name="The incrimination regarding misapplication of funds/benefits legally obtained is the only that protects directly the EU financial interests…"/>
          <p:cNvSpPr txBox="1">
            <a:spLocks noGrp="1"/>
          </p:cNvSpPr>
          <p:nvPr>
            <p:ph type="body" idx="1"/>
          </p:nvPr>
        </p:nvSpPr>
        <p:spPr>
          <a:xfrm>
            <a:off x="457200" y="2296782"/>
            <a:ext cx="8229600" cy="4131322"/>
          </a:xfrm>
          <a:prstGeom prst="rect">
            <a:avLst/>
          </a:prstGeom>
        </p:spPr>
        <p:txBody>
          <a:bodyPr/>
          <a:lstStyle/>
          <a:p>
            <a:pPr marL="342899" indent="-342899" algn="just">
              <a:lnSpc>
                <a:spcPct val="150000"/>
              </a:lnSpc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The incrimination regarding misapplication of funds/benefits legally obtained is the only that protects directly the EU financial interests</a:t>
            </a:r>
          </a:p>
          <a:p>
            <a:pPr marL="342899" indent="-342899" algn="just">
              <a:lnSpc>
                <a:spcPct val="150000"/>
              </a:lnSpc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The other situations foreseen in article 3 - fraudulent obtaining of subsidies and VAT own resources fraud are only indirectly protected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 noGrp="1"/>
          </p:cNvSpPr>
          <p:nvPr>
            <p:ph type="title"/>
          </p:nvPr>
        </p:nvSpPr>
        <p:spPr>
          <a:xfrm>
            <a:off x="457200" y="731837"/>
            <a:ext cx="8229600" cy="1125098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Sanctions – Article 7 PIF Directive</a:t>
            </a:r>
          </a:p>
        </p:txBody>
      </p:sp>
      <p:sp>
        <p:nvSpPr>
          <p:cNvPr id="13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199" y="2007423"/>
            <a:ext cx="8229601" cy="4011248"/>
          </a:xfrm>
          <a:prstGeom prst="rect">
            <a:avLst/>
          </a:prstGeom>
        </p:spPr>
        <p:txBody>
          <a:bodyPr/>
          <a:lstStyle/>
          <a:p>
            <a:pPr marL="260604" indent="-260604" algn="just" defTabSz="347472">
              <a:lnSpc>
                <a:spcPct val="150000"/>
              </a:lnSpc>
              <a:spcBef>
                <a:spcPts val="400"/>
              </a:spcBef>
              <a:defRPr sz="197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Foresees imprisonment as maximum penalty (2) and at least 4 years of imprisonment when considerable damage occurred (3)  </a:t>
            </a:r>
          </a:p>
          <a:p>
            <a:pPr marL="260604" indent="-260604" algn="just" defTabSz="347472">
              <a:lnSpc>
                <a:spcPct val="150000"/>
              </a:lnSpc>
              <a:spcBef>
                <a:spcPts val="400"/>
              </a:spcBef>
              <a:defRPr sz="197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Article 36 of Anti Economic Offences Law and Article 104 of Legal Regime of Tax Offences: foresee up to 8 years imprisonment </a:t>
            </a:r>
            <a:r>
              <a:rPr sz="1216"/>
              <a:t>- article 7- (1)(2)(3)</a:t>
            </a:r>
          </a:p>
          <a:p>
            <a:pPr marL="260604" indent="-260604" algn="just" defTabSz="347472">
              <a:lnSpc>
                <a:spcPct val="150000"/>
              </a:lnSpc>
              <a:spcBef>
                <a:spcPts val="400"/>
              </a:spcBef>
              <a:defRPr sz="197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Article 37-A: thresholds up to 2 years (damage €10k / €100k) and to 5 years imprisonment (damage over €100k) </a:t>
            </a:r>
            <a:r>
              <a:rPr sz="1216"/>
              <a:t>- article 7- (4)</a:t>
            </a:r>
          </a:p>
          <a:p>
            <a:pPr marL="260604" indent="-260604" algn="just" defTabSz="347472">
              <a:lnSpc>
                <a:spcPct val="150000"/>
              </a:lnSpc>
              <a:spcBef>
                <a:spcPts val="400"/>
              </a:spcBef>
              <a:defRPr sz="197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Administrative offence below €10k </a:t>
            </a:r>
            <a:r>
              <a:rPr sz="1216"/>
              <a:t>- article 7- (4)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itle 1"/>
          <p:cNvSpPr txBox="1">
            <a:spLocks noGrp="1"/>
          </p:cNvSpPr>
          <p:nvPr>
            <p:ph type="title"/>
          </p:nvPr>
        </p:nvSpPr>
        <p:spPr>
          <a:xfrm>
            <a:off x="457200" y="731835"/>
            <a:ext cx="8229600" cy="126577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Proportionality of Sanctions</a:t>
            </a:r>
          </a:p>
        </p:txBody>
      </p:sp>
      <p:sp>
        <p:nvSpPr>
          <p:cNvPr id="13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726397"/>
            <a:ext cx="8229600" cy="3425166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Compliance with Directive thresholds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Respect for subsidiarity of criminal law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Adequate deterrent effect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tle 1"/>
          <p:cNvSpPr txBox="1">
            <a:spLocks noGrp="1"/>
          </p:cNvSpPr>
          <p:nvPr>
            <p:ph type="title"/>
          </p:nvPr>
        </p:nvSpPr>
        <p:spPr>
          <a:xfrm>
            <a:off x="457200" y="295422"/>
            <a:ext cx="8229600" cy="192727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Forms of participation and Attempt – Article 5 PIF Directive</a:t>
            </a:r>
          </a:p>
        </p:txBody>
      </p:sp>
      <p:sp>
        <p:nvSpPr>
          <p:cNvPr id="14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644725"/>
            <a:ext cx="8229600" cy="3481439"/>
          </a:xfrm>
          <a:prstGeom prst="rect">
            <a:avLst/>
          </a:prstGeom>
        </p:spPr>
        <p:txBody>
          <a:bodyPr/>
          <a:lstStyle/>
          <a:p>
            <a:pPr marL="308854" indent="-308854" algn="just" defTabSz="443484">
              <a:lnSpc>
                <a:spcPct val="150000"/>
              </a:lnSpc>
              <a:spcBef>
                <a:spcPts val="600"/>
              </a:spcBef>
              <a:defRPr sz="271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522" u="sng"/>
              <a:t>Incitement, aiding and abetting</a:t>
            </a:r>
            <a:r>
              <a:rPr sz="2522"/>
              <a:t> governed by Penal Code </a:t>
            </a:r>
            <a:r>
              <a:rPr sz="1552"/>
              <a:t>– Provided for by law in Articles 26 and 27 - article 5- (1)</a:t>
            </a:r>
          </a:p>
          <a:p>
            <a:pPr marL="308854" indent="-308854" algn="just" defTabSz="443484">
              <a:lnSpc>
                <a:spcPct val="150000"/>
              </a:lnSpc>
              <a:spcBef>
                <a:spcPts val="600"/>
              </a:spcBef>
              <a:defRPr sz="271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522" u="sng"/>
              <a:t>Attempt</a:t>
            </a:r>
            <a:r>
              <a:rPr sz="2522"/>
              <a:t> always punishable (anti-economic offences)</a:t>
            </a:r>
            <a:r>
              <a:t> </a:t>
            </a:r>
            <a:r>
              <a:rPr sz="1552"/>
              <a:t>– Articles 23 of Penal Code and 4 of Anti-Economic Offences law - article 5- (2)</a:t>
            </a:r>
          </a:p>
          <a:p>
            <a:pPr marL="332613" indent="-332613" algn="just" defTabSz="443484">
              <a:lnSpc>
                <a:spcPct val="150000"/>
              </a:lnSpc>
              <a:spcBef>
                <a:spcPts val="600"/>
              </a:spcBef>
              <a:defRPr sz="2522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Compliance with Article 5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itle 1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52602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defRPr sz="3600">
                <a:solidFill>
                  <a:srgbClr val="AA010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Liability of Legal Persons </a:t>
            </a:r>
            <a:r>
              <a:rPr>
                <a:solidFill>
                  <a:srgbClr val="C00000"/>
                </a:solidFill>
              </a:rPr>
              <a:t>– Articles 6 and 9 PIF Directive</a:t>
            </a:r>
          </a:p>
        </p:txBody>
      </p:sp>
      <p:sp>
        <p:nvSpPr>
          <p:cNvPr id="14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278965"/>
            <a:ext cx="8229600" cy="384719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u="sng"/>
              <a:t>Criminal liability</a:t>
            </a:r>
            <a:r>
              <a:t> of legal persons ensured, when offense committed by representatives, in their name and in their interest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Applicable to both anti-economic and tax offences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Stipulated </a:t>
            </a:r>
            <a:r>
              <a:rPr u="sng"/>
              <a:t>sanctions</a:t>
            </a:r>
            <a:r>
              <a:t> aligned with Article 9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80188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Criminal Organisation – Article 8 PIF Directive</a:t>
            </a:r>
          </a:p>
        </p:txBody>
      </p:sp>
      <p:sp>
        <p:nvSpPr>
          <p:cNvPr id="14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467678"/>
            <a:ext cx="8229600" cy="3658485"/>
          </a:xfrm>
          <a:prstGeom prst="rect">
            <a:avLst/>
          </a:prstGeom>
        </p:spPr>
        <p:txBody>
          <a:bodyPr/>
          <a:lstStyle/>
          <a:p>
            <a:pPr marL="270890" indent="-270890" algn="just" defTabSz="361188">
              <a:lnSpc>
                <a:spcPct val="150000"/>
              </a:lnSpc>
              <a:spcBef>
                <a:spcPts val="500"/>
              </a:spcBef>
              <a:defRPr sz="2133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Establishes </a:t>
            </a:r>
            <a:r>
              <a:rPr b="1"/>
              <a:t>criminal organisation</a:t>
            </a:r>
            <a:r>
              <a:t> as an aggravating circumstance</a:t>
            </a:r>
          </a:p>
          <a:p>
            <a:pPr marL="270890" indent="-270890" algn="just" defTabSz="361188">
              <a:lnSpc>
                <a:spcPct val="150000"/>
              </a:lnSpc>
              <a:spcBef>
                <a:spcPts val="500"/>
              </a:spcBef>
              <a:defRPr sz="2133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No specific provision in Portuguese law</a:t>
            </a:r>
          </a:p>
          <a:p>
            <a:pPr marL="270890" indent="-270890" algn="just" defTabSz="361188">
              <a:lnSpc>
                <a:spcPct val="150000"/>
              </a:lnSpc>
              <a:spcBef>
                <a:spcPts val="500"/>
              </a:spcBef>
              <a:defRPr sz="2133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b="1"/>
              <a:t>Criminal Association </a:t>
            </a:r>
            <a:r>
              <a:t>as an autonomous offence – more demanding requirements, but more severe. Concurrence of crimes</a:t>
            </a:r>
          </a:p>
          <a:p>
            <a:pPr marL="270890" indent="-270890" algn="just" defTabSz="361188">
              <a:lnSpc>
                <a:spcPct val="150000"/>
              </a:lnSpc>
              <a:spcBef>
                <a:spcPts val="500"/>
              </a:spcBef>
              <a:defRPr sz="2133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Partial non-compliance with Article 8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2251448"/>
          </a:xfrm>
          <a:prstGeom prst="rect">
            <a:avLst/>
          </a:prstGeom>
        </p:spPr>
        <p:txBody>
          <a:bodyPr/>
          <a:lstStyle/>
          <a:p>
            <a:pPr defTabSz="361188">
              <a:lnSpc>
                <a:spcPct val="150000"/>
              </a:lnSpc>
              <a:defRPr sz="316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Freezing and Confiscation of instrumentalities and proceeds</a:t>
            </a:r>
            <a:r>
              <a:rPr>
                <a:solidFill>
                  <a:srgbClr val="AA0101"/>
                </a:solidFill>
              </a:rPr>
              <a:t> </a:t>
            </a:r>
            <a:r>
              <a:t>– Article 10 and - Recovery - Article13 PIF Directive</a:t>
            </a:r>
          </a:p>
        </p:txBody>
      </p:sp>
      <p:sp>
        <p:nvSpPr>
          <p:cNvPr id="15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991949"/>
            <a:ext cx="8229600" cy="338071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94894" indent="-294894" algn="just" defTabSz="393192">
              <a:lnSpc>
                <a:spcPct val="135000"/>
              </a:lnSpc>
              <a:spcBef>
                <a:spcPts val="500"/>
              </a:spcBef>
              <a:defRPr sz="223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General </a:t>
            </a:r>
            <a:r>
              <a:rPr u="sng"/>
              <a:t>confiscation and preventive seizure </a:t>
            </a:r>
            <a:r>
              <a:t>rules apply - </a:t>
            </a:r>
            <a:r>
              <a:rPr sz="1376"/>
              <a:t>articles 109 and 110 of Penal Code and 228 of Procedure Penal Code</a:t>
            </a:r>
            <a:r>
              <a:t> </a:t>
            </a:r>
          </a:p>
          <a:p>
            <a:pPr marL="294894" indent="-294894" algn="just" defTabSz="393192">
              <a:lnSpc>
                <a:spcPct val="135000"/>
              </a:lnSpc>
              <a:spcBef>
                <a:spcPts val="500"/>
              </a:spcBef>
              <a:defRPr sz="223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Article 39 of Anti Economic Offences Law - </a:t>
            </a:r>
            <a:r>
              <a:rPr u="sng"/>
              <a:t>Restitution</a:t>
            </a:r>
            <a:r>
              <a:t> regarding Article 36 of Anti-Economic Offences Law</a:t>
            </a:r>
          </a:p>
          <a:p>
            <a:pPr marL="294894" indent="-294894" algn="just" defTabSz="393192">
              <a:lnSpc>
                <a:spcPct val="135000"/>
              </a:lnSpc>
              <a:spcBef>
                <a:spcPts val="500"/>
              </a:spcBef>
              <a:defRPr sz="223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Omission regarding Article 37-A and article 104 of Tax Offences Law, which weakens the intended outcome and creates an undesirable difference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>
            <a:spLocks noGrp="1"/>
          </p:cNvSpPr>
          <p:nvPr>
            <p:ph type="title"/>
          </p:nvPr>
        </p:nvSpPr>
        <p:spPr>
          <a:xfrm>
            <a:off x="457200" y="288704"/>
            <a:ext cx="8229600" cy="151196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Context and Objectives</a:t>
            </a:r>
          </a:p>
        </p:txBody>
      </p:sp>
      <p:sp>
        <p:nvSpPr>
          <p:cNvPr id="9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528861" y="2060784"/>
            <a:ext cx="8229601" cy="407228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Analysis of Portuguese transposition of the PIF Directive -(EU) 2017/1371 </a:t>
            </a:r>
            <a:endParaRPr u="sng"/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Protection of the EU’s financial interests (EUFI)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Focus on subsidy fraud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46975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448055">
              <a:lnSpc>
                <a:spcPct val="150000"/>
              </a:lnSpc>
              <a:defRPr sz="3528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Statute of Limitations – Article 12 PIF Directive</a:t>
            </a:r>
          </a:p>
        </p:txBody>
      </p:sp>
      <p:sp>
        <p:nvSpPr>
          <p:cNvPr id="1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672862"/>
            <a:ext cx="8229600" cy="345330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Limitation periods exceed Directive minimums regarding both </a:t>
            </a:r>
            <a:r>
              <a:rPr u="sng"/>
              <a:t>criminal proceedings</a:t>
            </a:r>
            <a:r>
              <a:t> and </a:t>
            </a:r>
            <a:r>
              <a:rPr u="sng"/>
              <a:t>enforcement</a:t>
            </a:r>
            <a:r>
              <a:t> </a:t>
            </a:r>
            <a:r>
              <a:rPr sz="1600"/>
              <a:t>- Article 12 (2) (4)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Periods </a:t>
            </a:r>
            <a:r>
              <a:rPr u="sng"/>
              <a:t>can be extended</a:t>
            </a:r>
            <a:r>
              <a:t> arising suspension and interruption ensured in both situations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45568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Final Remarks</a:t>
            </a:r>
          </a:p>
        </p:txBody>
      </p:sp>
      <p:sp>
        <p:nvSpPr>
          <p:cNvPr id="15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337949"/>
            <a:ext cx="8229600" cy="3788215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Fragmented and incomplete transposition of criminal offenses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No single offence mirrors Article 3 PIF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all other requirements have been met, except regarding Criminal Organization as an aggravation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itle 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44162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Final Remarks</a:t>
            </a:r>
          </a:p>
        </p:txBody>
      </p:sp>
      <p:sp>
        <p:nvSpPr>
          <p:cNvPr id="15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144856"/>
            <a:ext cx="8229600" cy="398130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Fragmented yet significant protection of EU financial interests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Need for systematic and EU-oriented interpretation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Central role of courts and academy in ensuring effective compliance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ítulo 1"/>
          <p:cNvSpPr txBox="1">
            <a:spLocks noGrp="1"/>
          </p:cNvSpPr>
          <p:nvPr>
            <p:ph type="title"/>
          </p:nvPr>
        </p:nvSpPr>
        <p:spPr>
          <a:xfrm>
            <a:off x="457200" y="492368"/>
            <a:ext cx="8229600" cy="1899138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3600" u="sng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Strengthening the Protection of the EU’s Financial Interests</a:t>
            </a:r>
          </a:p>
        </p:txBody>
      </p:sp>
      <p:pic>
        <p:nvPicPr>
          <p:cNvPr id="162" name="Picture 2" descr="Picture 2"/>
          <p:cNvPicPr>
            <a:picLocks noChangeAspect="1"/>
          </p:cNvPicPr>
          <p:nvPr/>
        </p:nvPicPr>
        <p:blipFill>
          <a:blip r:embed="rId2"/>
          <a:srcRect r="7511"/>
          <a:stretch>
            <a:fillRect/>
          </a:stretch>
        </p:blipFill>
        <p:spPr>
          <a:xfrm>
            <a:off x="542762" y="2708031"/>
            <a:ext cx="8242513" cy="3135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6823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The PIF Directive</a:t>
            </a:r>
          </a:p>
        </p:txBody>
      </p:sp>
      <p:sp>
        <p:nvSpPr>
          <p:cNvPr id="10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349305"/>
            <a:ext cx="8229600" cy="377685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Directive (EU) 2017/1371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Establishes minimum criminal-law protection of EUFI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Requires effective, proportionate and dissuasive criminal sanctions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708906"/>
          </a:xfrm>
          <a:prstGeom prst="rect">
            <a:avLst/>
          </a:prstGeom>
        </p:spPr>
        <p:txBody>
          <a:bodyPr/>
          <a:lstStyle/>
          <a:p>
            <a: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Article 3 – Core Criminalisation</a:t>
            </a:r>
          </a:p>
        </p:txBody>
      </p:sp>
      <p:sp>
        <p:nvSpPr>
          <p:cNvPr id="10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983544"/>
            <a:ext cx="8229600" cy="431878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05670" indent="-305670" algn="just" defTabSz="438911">
              <a:lnSpc>
                <a:spcPct val="150000"/>
              </a:lnSpc>
              <a:spcBef>
                <a:spcPts val="600"/>
              </a:spcBef>
              <a:defRPr sz="2688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496" u="sng"/>
              <a:t>Fraud subsidies</a:t>
            </a:r>
            <a:r>
              <a:rPr sz="2496"/>
              <a:t> - four areas to be protected</a:t>
            </a:r>
            <a:r>
              <a:t> </a:t>
            </a:r>
            <a:r>
              <a:rPr sz="1536"/>
              <a:t>(subparagraphs of Article 3(2))</a:t>
            </a:r>
            <a:r>
              <a:t>:</a:t>
            </a:r>
          </a:p>
          <a:p>
            <a:pPr marL="658368" lvl="1" indent="-219455" algn="just" defTabSz="438911">
              <a:lnSpc>
                <a:spcPct val="150000"/>
              </a:lnSpc>
              <a:spcBef>
                <a:spcPts val="500"/>
              </a:spcBef>
              <a:buAutoNum type="arabicPeriod"/>
              <a:defRPr sz="249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Public procurement not related expenditure</a:t>
            </a:r>
          </a:p>
          <a:p>
            <a:pPr marL="658368" lvl="1" indent="-219455" algn="just" defTabSz="438911">
              <a:lnSpc>
                <a:spcPct val="150000"/>
              </a:lnSpc>
              <a:spcBef>
                <a:spcPts val="500"/>
              </a:spcBef>
              <a:buAutoNum type="arabicPeriod"/>
              <a:defRPr sz="249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Procurement-related expenditure</a:t>
            </a:r>
          </a:p>
          <a:p>
            <a:pPr marL="658368" lvl="1" indent="-219455" algn="just" defTabSz="438911">
              <a:lnSpc>
                <a:spcPct val="150000"/>
              </a:lnSpc>
              <a:spcBef>
                <a:spcPts val="500"/>
              </a:spcBef>
              <a:buAutoNum type="arabicPeriod"/>
              <a:defRPr sz="249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Revenues other than derived form VAT own resources</a:t>
            </a:r>
          </a:p>
          <a:p>
            <a:pPr marL="658368" lvl="1" indent="-219455" algn="just" defTabSz="438911">
              <a:lnSpc>
                <a:spcPct val="150000"/>
              </a:lnSpc>
              <a:spcBef>
                <a:spcPts val="500"/>
              </a:spcBef>
              <a:buAutoNum type="arabicPeriod"/>
              <a:defRPr sz="2496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Revenues derived from VAT own resources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65263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Forms of Criminal Conduct</a:t>
            </a:r>
          </a:p>
        </p:txBody>
      </p:sp>
      <p:sp>
        <p:nvSpPr>
          <p:cNvPr id="10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927274"/>
            <a:ext cx="8229600" cy="419889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18897" indent="-318897" algn="just" defTabSz="425195">
              <a:lnSpc>
                <a:spcPct val="150000"/>
              </a:lnSpc>
              <a:spcBef>
                <a:spcPts val="600"/>
              </a:spcBef>
              <a:defRPr sz="2418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Three categories:</a:t>
            </a:r>
          </a:p>
          <a:p>
            <a:pPr marL="713089" lvl="1" indent="-287893" algn="just" defTabSz="425195">
              <a:lnSpc>
                <a:spcPct val="150000"/>
              </a:lnSpc>
              <a:spcBef>
                <a:spcPts val="500"/>
              </a:spcBef>
              <a:defRPr sz="2232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418"/>
              <a:t>Active conduct (false/inaccurate documents) - </a:t>
            </a:r>
            <a:r>
              <a:rPr sz="1488"/>
              <a:t>(points (i) of subparagraphs (a) to (d) of Article 3(2) of the Directive)</a:t>
            </a:r>
          </a:p>
          <a:p>
            <a:pPr marL="713089" lvl="1" indent="-287893" algn="just" defTabSz="425195">
              <a:lnSpc>
                <a:spcPct val="150000"/>
              </a:lnSpc>
              <a:spcBef>
                <a:spcPts val="500"/>
              </a:spcBef>
              <a:defRPr sz="2232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418"/>
              <a:t>Omission (breach of specific obligations to disclose information) </a:t>
            </a:r>
            <a:r>
              <a:t>- </a:t>
            </a:r>
            <a:r>
              <a:rPr sz="1488"/>
              <a:t>(points (ii) of subparagraphs (a) to (d) of Article 3(2) of the Directive)</a:t>
            </a:r>
          </a:p>
          <a:p>
            <a:pPr marL="713089" lvl="1" indent="-287893" algn="just" defTabSz="425195">
              <a:lnSpc>
                <a:spcPct val="150000"/>
              </a:lnSpc>
              <a:spcBef>
                <a:spcPts val="500"/>
              </a:spcBef>
              <a:defRPr sz="2232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418"/>
              <a:t>Misapplication of funds/benefits legally obtained - </a:t>
            </a:r>
            <a:r>
              <a:rPr sz="1488"/>
              <a:t>(points (iii) of subparagraphs (a) to (c) of Article 3(2) of the Directive)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62450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Portuguese Legal Framework</a:t>
            </a:r>
          </a:p>
        </p:txBody>
      </p:sp>
      <p:sp>
        <p:nvSpPr>
          <p:cNvPr id="11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238131"/>
            <a:ext cx="8229600" cy="387533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Fragmented regulation across:</a:t>
            </a:r>
          </a:p>
          <a:p>
            <a:pPr marL="766762" lvl="1" indent="-309562" algn="just">
              <a:lnSpc>
                <a:spcPct val="150000"/>
              </a:lnSpc>
              <a:spcBef>
                <a:spcPts val="500"/>
              </a:spcBef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/>
              <a:t>Decree-Law No. 28/84 (Anti-Economic Offences) </a:t>
            </a:r>
            <a:r>
              <a:rPr sz="1600"/>
              <a:t>– Articles 36, 37-A and 72-A</a:t>
            </a:r>
          </a:p>
          <a:p>
            <a:pPr marL="766762" lvl="1" indent="-309562" algn="just">
              <a:lnSpc>
                <a:spcPct val="150000"/>
              </a:lnSpc>
              <a:spcBef>
                <a:spcPts val="500"/>
              </a:spcBef>
              <a:defRPr sz="24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/>
              <a:t>Legal Regime of Tax Offences (R.G.I.T.) </a:t>
            </a:r>
            <a:r>
              <a:t>– </a:t>
            </a:r>
            <a:r>
              <a:rPr sz="1600"/>
              <a:t>Articles 103 and 104</a:t>
            </a:r>
            <a:r>
              <a:t> </a:t>
            </a:r>
          </a:p>
          <a:p>
            <a:pPr marL="742950" lvl="1" indent="-285750" algn="just">
              <a:lnSpc>
                <a:spcPct val="150000"/>
              </a:lnSpc>
              <a:spcBef>
                <a:spcPts val="5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Criminal Code (general rules)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>
            <a:spLocks noGrp="1"/>
          </p:cNvSpPr>
          <p:nvPr>
            <p:ph type="title"/>
          </p:nvPr>
        </p:nvSpPr>
        <p:spPr>
          <a:xfrm>
            <a:off x="457200" y="365760"/>
            <a:ext cx="8229600" cy="147710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11479">
              <a:lnSpc>
                <a:spcPct val="150000"/>
              </a:lnSpc>
              <a:defRPr sz="3509">
                <a:solidFill>
                  <a:srgbClr val="AA010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Article 36 – Fraud in Obtaining Subsidies</a:t>
            </a:r>
          </a:p>
        </p:txBody>
      </p:sp>
      <p:sp>
        <p:nvSpPr>
          <p:cNvPr id="11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30590" y="2222695"/>
            <a:ext cx="8229601" cy="4487595"/>
          </a:xfrm>
          <a:prstGeom prst="rect">
            <a:avLst/>
          </a:prstGeom>
        </p:spPr>
        <p:txBody>
          <a:bodyPr/>
          <a:lstStyle/>
          <a:p>
            <a:pPr marL="318407" indent="-318407" algn="just">
              <a:lnSpc>
                <a:spcPct val="150000"/>
              </a:lnSpc>
              <a:spcBef>
                <a:spcPts val="600"/>
              </a:spcBef>
              <a:defRPr sz="28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/>
              <a:t>Covers </a:t>
            </a:r>
            <a:r>
              <a:rPr sz="2600" u="sng"/>
              <a:t>fraudulent obtaining</a:t>
            </a:r>
            <a:r>
              <a:rPr sz="2600"/>
              <a:t> of subsidies</a:t>
            </a:r>
            <a:r>
              <a:t> -</a:t>
            </a:r>
            <a:r>
              <a:rPr sz="1600"/>
              <a:t>Corresponds, to some extent, to points (i) and (ii) of subparagraphs (a) to (c) of Article 3(2) of the Directive)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Indirect protection - Legal interest protected via economic trust and correct application of public funds in the economic sphere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No explicit reference to EU financial interests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>
            <a:spLocks noGrp="1"/>
          </p:cNvSpPr>
          <p:nvPr>
            <p:ph type="title"/>
          </p:nvPr>
        </p:nvSpPr>
        <p:spPr>
          <a:xfrm>
            <a:off x="457200" y="433730"/>
            <a:ext cx="8229600" cy="124032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4000"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Assessment of Article 36</a:t>
            </a:r>
          </a:p>
        </p:txBody>
      </p:sp>
      <p:sp>
        <p:nvSpPr>
          <p:cNvPr id="11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629291"/>
            <a:ext cx="8229600" cy="350957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Dogmatically insufficient for PIF purposes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Focus on national economic order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EU interests protected only through case law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>
            <a:spLocks noGrp="1"/>
          </p:cNvSpPr>
          <p:nvPr>
            <p:ph type="title"/>
          </p:nvPr>
        </p:nvSpPr>
        <p:spPr>
          <a:xfrm>
            <a:off x="457200" y="274636"/>
            <a:ext cx="8229600" cy="16948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VAT Own Resources and Tax Fraud</a:t>
            </a:r>
          </a:p>
        </p:txBody>
      </p:sp>
      <p:sp>
        <p:nvSpPr>
          <p:cNvPr id="120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2588454"/>
            <a:ext cx="8229600" cy="3537710"/>
          </a:xfrm>
          <a:prstGeom prst="rect">
            <a:avLst/>
          </a:prstGeom>
        </p:spPr>
        <p:txBody>
          <a:bodyPr/>
          <a:lstStyle/>
          <a:p>
            <a:pPr marL="318407" indent="-318407" algn="just">
              <a:lnSpc>
                <a:spcPct val="150000"/>
              </a:lnSpc>
              <a:spcBef>
                <a:spcPts val="600"/>
              </a:spcBef>
              <a:defRPr sz="28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sz="2600"/>
              <a:t>Regulated under R.G.I.T. (Article 104)</a:t>
            </a:r>
            <a:r>
              <a:t> - </a:t>
            </a:r>
            <a:r>
              <a:rPr sz="1600"/>
              <a:t>correspond almost entirely to Article 3(2)(d) of the Directive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Cover </a:t>
            </a:r>
            <a:r>
              <a:rPr u="sng"/>
              <a:t>evasion and undue tax advantages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defRPr sz="2600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t>No explicit EU reference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1013</Words>
  <Application>Microsoft Office PowerPoint</Application>
  <PresentationFormat>Presentazione su schermo (4:3)</PresentationFormat>
  <Paragraphs>90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Arial</vt:lpstr>
      <vt:lpstr>Calibri</vt:lpstr>
      <vt:lpstr>Century Gothic</vt:lpstr>
      <vt:lpstr>Office Theme</vt:lpstr>
      <vt:lpstr>Strengthening the Protection of the EU’s Financial Interests via Criminal Law</vt:lpstr>
      <vt:lpstr>Context and Objectives</vt:lpstr>
      <vt:lpstr>The PIF Directive</vt:lpstr>
      <vt:lpstr>Article 3 – Core Criminalisation</vt:lpstr>
      <vt:lpstr>Forms of Criminal Conduct</vt:lpstr>
      <vt:lpstr>Portuguese Legal Framework</vt:lpstr>
      <vt:lpstr>Article 36 – Fraud in Obtaining Subsidies</vt:lpstr>
      <vt:lpstr>Assessment of Article 36</vt:lpstr>
      <vt:lpstr>VAT Own Resources and Tax Fraud</vt:lpstr>
      <vt:lpstr>Assessment of VAT Protection</vt:lpstr>
      <vt:lpstr>Article 37-A – Misuse of EU Revenues</vt:lpstr>
      <vt:lpstr>Significance of Article 37-A</vt:lpstr>
      <vt:lpstr>Preliminary conclusion</vt:lpstr>
      <vt:lpstr>Sanctions – Article 7 PIF Directive</vt:lpstr>
      <vt:lpstr>Proportionality of Sanctions</vt:lpstr>
      <vt:lpstr>Forms of participation and Attempt – Article 5 PIF Directive</vt:lpstr>
      <vt:lpstr>Liability of Legal Persons – Articles 6 and 9 PIF Directive</vt:lpstr>
      <vt:lpstr>Criminal Organisation – Article 8 PIF Directive</vt:lpstr>
      <vt:lpstr>Freezing and Confiscation of instrumentalities and proceeds – Article 10 and - Recovery - Article13 PIF Directive</vt:lpstr>
      <vt:lpstr>Statute of Limitations – Article 12 PIF Directive</vt:lpstr>
      <vt:lpstr>Final Remarks</vt:lpstr>
      <vt:lpstr>Final Remarks</vt:lpstr>
      <vt:lpstr>Strengthening the Protection of the EU’s Financial Interests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the Protection of the EU’s Financial Interests via Criminal Law</dc:title>
  <dc:creator>Jorge M Oliveira</dc:creator>
  <cp:lastModifiedBy>Amalia Orsina</cp:lastModifiedBy>
  <cp:revision>3</cp:revision>
  <dcterms:modified xsi:type="dcterms:W3CDTF">2026-03-02T16:39:18Z</dcterms:modified>
</cp:coreProperties>
</file>