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48" r:id="rId2"/>
    <p:sldMasterId id="2147483666" r:id="rId3"/>
  </p:sldMasterIdLst>
  <p:notesMasterIdLst>
    <p:notesMasterId r:id="rId19"/>
  </p:notesMasterIdLst>
  <p:sldIdLst>
    <p:sldId id="261" r:id="rId4"/>
    <p:sldId id="387" r:id="rId5"/>
    <p:sldId id="391" r:id="rId6"/>
    <p:sldId id="390" r:id="rId7"/>
    <p:sldId id="376" r:id="rId8"/>
    <p:sldId id="388" r:id="rId9"/>
    <p:sldId id="397" r:id="rId10"/>
    <p:sldId id="398" r:id="rId11"/>
    <p:sldId id="389" r:id="rId12"/>
    <p:sldId id="393" r:id="rId13"/>
    <p:sldId id="392" r:id="rId14"/>
    <p:sldId id="394" r:id="rId15"/>
    <p:sldId id="395" r:id="rId16"/>
    <p:sldId id="396" r:id="rId17"/>
    <p:sldId id="337" r:id="rId18"/>
  </p:sldIdLst>
  <p:sldSz cx="9144000" cy="6858000" type="screen4x3"/>
  <p:notesSz cx="9872663" cy="6797675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D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62" autoAdjust="0"/>
    <p:restoredTop sz="93447" autoAdjust="0"/>
  </p:normalViewPr>
  <p:slideViewPr>
    <p:cSldViewPr>
      <p:cViewPr varScale="1">
        <p:scale>
          <a:sx n="79" d="100"/>
          <a:sy n="79" d="100"/>
        </p:scale>
        <p:origin x="16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313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5592763" y="0"/>
            <a:ext cx="4278312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EE314F-692D-4FDC-8F1C-80A3CD49AC85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3406775" y="849313"/>
            <a:ext cx="3059113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987425" y="3271838"/>
            <a:ext cx="7897813" cy="267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6456363"/>
            <a:ext cx="4278313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5592763" y="6456363"/>
            <a:ext cx="4278312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A1E541-CE09-41A8-ACCD-825D4019694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39110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B7AF36-4BFA-5112-E06B-430A027E00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7C2528E1-3209-EB79-FF49-EBCEE17E34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D52EF81C-1B80-53B5-0069-440F0115B6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168949E-02FF-BA41-D346-9A46A614FC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A1E541-CE09-41A8-ACCD-825D40196946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1927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A1E541-CE09-41A8-ACCD-825D40196946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4392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D787D0-4271-4873-088C-4B39D7EA11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B2A498BA-CFB8-8D79-1C60-67CFDEAEF3B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51314744-62CB-0815-F317-82DB370B64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74EA0C2D-A605-DD23-2350-07065E2754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A1E541-CE09-41A8-ACCD-825D40196946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17381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728F60-444A-F387-5EC2-FB08A42244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F7A00139-78F1-AEF5-EF02-B01307A702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FB8F45E4-2515-E37A-C86F-39B2DE185F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E5E9B978-54AF-0EEF-E0DF-AC5A3101E6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A1E541-CE09-41A8-ACCD-825D40196946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6935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ACF302-41FE-69F8-60D3-C0816559A7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9FFAE7E7-EFFF-67CB-B590-0E13B4E0E1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F13F8185-060E-CDC7-8F76-8DC17B5ABB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75D6EE6-E91E-A9B8-C0C0-5194B2ECC2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A1E541-CE09-41A8-ACCD-825D40196946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694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56F1EB-45A0-D01C-FF21-5EBD083051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E8CA7ABE-162C-EE95-C3C5-1608E3BB29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05F7C3BB-FA60-C674-1AC1-C6612A31EA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7A320D0-753A-1BED-F351-3A8E57D4B2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A1E541-CE09-41A8-ACCD-825D40196946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548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6C96F8-328D-E1BE-F4D8-384850C18A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3B4BC21C-7DA2-B963-318B-8EBA2B06E17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42F04FE9-9BBC-6D4C-00DA-B13CB9A622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4B083E3-52C7-5C7A-0108-01186E7B31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A1E541-CE09-41A8-ACCD-825D40196946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682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987824" y="1772816"/>
            <a:ext cx="5688632" cy="938535"/>
          </a:xfrm>
          <a:prstGeom prst="rect">
            <a:avLst/>
          </a:prstGeom>
        </p:spPr>
        <p:txBody>
          <a:bodyPr/>
          <a:lstStyle>
            <a:lvl1pPr algn="l">
              <a:defRPr sz="2400" b="0">
                <a:solidFill>
                  <a:srgbClr val="002D6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10" name="Symbol zastępczy tekstu 9"/>
          <p:cNvSpPr>
            <a:spLocks noGrp="1"/>
          </p:cNvSpPr>
          <p:nvPr>
            <p:ph type="body" sz="quarter" idx="10"/>
          </p:nvPr>
        </p:nvSpPr>
        <p:spPr>
          <a:xfrm>
            <a:off x="2987675" y="5805488"/>
            <a:ext cx="5832475" cy="431800"/>
          </a:xfrm>
          <a:prstGeom prst="rect">
            <a:avLst/>
          </a:prstGeom>
        </p:spPr>
        <p:txBody>
          <a:bodyPr/>
          <a:lstStyle>
            <a:lvl1pPr>
              <a:buNone/>
              <a:defRPr sz="2000">
                <a:solidFill>
                  <a:srgbClr val="002D69"/>
                </a:solidFill>
                <a:latin typeface="Arial" pitchFamily="34" charset="0"/>
                <a:cs typeface="Arial" pitchFamily="34" charset="0"/>
              </a:defRPr>
            </a:lvl1pPr>
            <a:lvl2pPr>
              <a:buNone/>
              <a:defRPr sz="2000">
                <a:solidFill>
                  <a:srgbClr val="002D69"/>
                </a:solidFill>
                <a:latin typeface="Arial" pitchFamily="34" charset="0"/>
                <a:cs typeface="Arial" pitchFamily="34" charset="0"/>
              </a:defRPr>
            </a:lvl2pPr>
            <a:lvl3pPr>
              <a:buNone/>
              <a:defRPr sz="2000">
                <a:solidFill>
                  <a:srgbClr val="002D69"/>
                </a:solidFill>
                <a:latin typeface="Arial" pitchFamily="34" charset="0"/>
                <a:cs typeface="Arial" pitchFamily="34" charset="0"/>
              </a:defRPr>
            </a:lvl3pPr>
            <a:lvl4pPr>
              <a:buNone/>
              <a:defRPr sz="2000">
                <a:solidFill>
                  <a:srgbClr val="002D69"/>
                </a:solidFill>
                <a:latin typeface="Arial" pitchFamily="34" charset="0"/>
                <a:cs typeface="Arial" pitchFamily="34" charset="0"/>
              </a:defRPr>
            </a:lvl4pPr>
            <a:lvl5pPr>
              <a:buNone/>
              <a:defRPr sz="2000">
                <a:solidFill>
                  <a:srgbClr val="002D69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2537871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ekst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zawartości 2"/>
          <p:cNvSpPr>
            <a:spLocks noGrp="1"/>
          </p:cNvSpPr>
          <p:nvPr>
            <p:ph idx="1"/>
          </p:nvPr>
        </p:nvSpPr>
        <p:spPr>
          <a:xfrm>
            <a:off x="395536" y="1700808"/>
            <a:ext cx="8352928" cy="4536504"/>
          </a:xfrm>
          <a:prstGeom prst="rect">
            <a:avLst/>
          </a:prstGeom>
        </p:spPr>
        <p:txBody>
          <a:bodyPr/>
          <a:lstStyle>
            <a:lvl1pPr>
              <a:buNone/>
              <a:defRPr sz="2000">
                <a:solidFill>
                  <a:srgbClr val="002D69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000">
                <a:solidFill>
                  <a:srgbClr val="002D69"/>
                </a:solidFill>
                <a:latin typeface="Arial" pitchFamily="34" charset="0"/>
                <a:cs typeface="Arial" pitchFamily="34" charset="0"/>
              </a:defRPr>
            </a:lvl2pPr>
            <a:lvl3pPr>
              <a:defRPr sz="2000">
                <a:solidFill>
                  <a:srgbClr val="002D69"/>
                </a:solidFill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2987824" y="404664"/>
            <a:ext cx="5698976" cy="1012974"/>
          </a:xfrm>
          <a:prstGeom prst="rect">
            <a:avLst/>
          </a:prstGeom>
        </p:spPr>
        <p:txBody>
          <a:bodyPr anchor="ctr" anchorCtr="0"/>
          <a:lstStyle>
            <a:lvl1pPr algn="l">
              <a:defRPr sz="2800">
                <a:solidFill>
                  <a:srgbClr val="002D6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984068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z grafik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obrazu 2"/>
          <p:cNvSpPr>
            <a:spLocks noGrp="1"/>
          </p:cNvSpPr>
          <p:nvPr>
            <p:ph type="pic" sz="quarter" idx="10"/>
          </p:nvPr>
        </p:nvSpPr>
        <p:spPr>
          <a:xfrm>
            <a:off x="3059113" y="1773238"/>
            <a:ext cx="5761037" cy="4319587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2400">
                <a:solidFill>
                  <a:srgbClr val="002D6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endParaRPr lang="pl-PL" noProof="0" dirty="0"/>
          </a:p>
        </p:txBody>
      </p:sp>
      <p:sp>
        <p:nvSpPr>
          <p:cNvPr id="8" name="Tytuł 4"/>
          <p:cNvSpPr>
            <a:spLocks noGrp="1"/>
          </p:cNvSpPr>
          <p:nvPr>
            <p:ph type="title"/>
          </p:nvPr>
        </p:nvSpPr>
        <p:spPr>
          <a:xfrm>
            <a:off x="2987824" y="404664"/>
            <a:ext cx="5698976" cy="1012974"/>
          </a:xfrm>
          <a:prstGeom prst="rect">
            <a:avLst/>
          </a:prstGeom>
        </p:spPr>
        <p:txBody>
          <a:bodyPr anchor="ctr" anchorCtr="0"/>
          <a:lstStyle>
            <a:lvl1pPr algn="l">
              <a:defRPr sz="2800">
                <a:solidFill>
                  <a:srgbClr val="002D6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2418754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z krótkim teks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987824" y="1700808"/>
            <a:ext cx="5760640" cy="4536504"/>
          </a:xfrm>
          <a:prstGeom prst="rect">
            <a:avLst/>
          </a:prstGeom>
        </p:spPr>
        <p:txBody>
          <a:bodyPr/>
          <a:lstStyle>
            <a:lvl1pPr>
              <a:buNone/>
              <a:defRPr sz="2000">
                <a:solidFill>
                  <a:srgbClr val="002D69"/>
                </a:solidFill>
                <a:latin typeface="Arial" pitchFamily="34" charset="0"/>
                <a:cs typeface="Arial" pitchFamily="34" charset="0"/>
              </a:defRPr>
            </a:lvl1pPr>
            <a:lvl2pPr marL="180975" indent="-180975">
              <a:buFont typeface="Arial" pitchFamily="34" charset="0"/>
              <a:buChar char="•"/>
              <a:defRPr sz="2000">
                <a:solidFill>
                  <a:srgbClr val="002D69"/>
                </a:solidFill>
                <a:latin typeface="Arial" pitchFamily="34" charset="0"/>
                <a:cs typeface="Arial" pitchFamily="34" charset="0"/>
              </a:defRPr>
            </a:lvl2pPr>
            <a:lvl3pPr>
              <a:defRPr sz="2000">
                <a:solidFill>
                  <a:srgbClr val="002D69"/>
                </a:solidFill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</p:txBody>
      </p:sp>
      <p:sp>
        <p:nvSpPr>
          <p:cNvPr id="4" name="Tytuł 4"/>
          <p:cNvSpPr>
            <a:spLocks noGrp="1"/>
          </p:cNvSpPr>
          <p:nvPr>
            <p:ph type="title"/>
          </p:nvPr>
        </p:nvSpPr>
        <p:spPr>
          <a:xfrm>
            <a:off x="2987824" y="404664"/>
            <a:ext cx="5698976" cy="1012974"/>
          </a:xfrm>
          <a:prstGeom prst="rect">
            <a:avLst/>
          </a:prstGeom>
        </p:spPr>
        <p:txBody>
          <a:bodyPr anchor="ctr" anchorCtr="0"/>
          <a:lstStyle>
            <a:lvl1pPr algn="l">
              <a:defRPr sz="2800">
                <a:solidFill>
                  <a:srgbClr val="002D6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2185981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niestandardowy z nagłów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4"/>
          <p:cNvSpPr>
            <a:spLocks noGrp="1"/>
          </p:cNvSpPr>
          <p:nvPr>
            <p:ph type="title"/>
          </p:nvPr>
        </p:nvSpPr>
        <p:spPr>
          <a:xfrm>
            <a:off x="2987824" y="404664"/>
            <a:ext cx="5698976" cy="1012974"/>
          </a:xfrm>
          <a:prstGeom prst="rect">
            <a:avLst/>
          </a:prstGeom>
        </p:spPr>
        <p:txBody>
          <a:bodyPr anchor="ctr" anchorCtr="0"/>
          <a:lstStyle>
            <a:lvl1pPr algn="l">
              <a:defRPr sz="2800">
                <a:solidFill>
                  <a:srgbClr val="002D6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462636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niestandardowy bez nagłów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6478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2917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Obraz 8" descr="Prezentacja_ogólna_slajd2_z linią nagłówkową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75" y="333375"/>
            <a:ext cx="8658225" cy="6265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Obraz 6" descr="Prezentacja_ogólna_slajd2_bez linii nagłówkowej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75" y="333375"/>
            <a:ext cx="8658225" cy="6265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cid:4B4A92F5-B6C2-4C1E-984C-3271BEFDDC88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ailto:hryniew@amu.edu.p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ytuł 1"/>
          <p:cNvSpPr>
            <a:spLocks noGrp="1"/>
          </p:cNvSpPr>
          <p:nvPr>
            <p:ph type="ctrTitle"/>
          </p:nvPr>
        </p:nvSpPr>
        <p:spPr bwMode="auto">
          <a:xfrm>
            <a:off x="1115617" y="2420888"/>
            <a:ext cx="7560072" cy="201622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150000"/>
              </a:lnSpc>
            </a:pPr>
            <a:r>
              <a:rPr lang="en-GB" sz="2600" b="1" noProof="0" dirty="0"/>
              <a:t>Illicit enrichment offence: </a:t>
            </a:r>
            <a:br>
              <a:rPr lang="en-GB" sz="2600" b="1" noProof="0" dirty="0"/>
            </a:br>
            <a:r>
              <a:rPr lang="en-GB" sz="2600" b="1" noProof="0" dirty="0"/>
              <a:t>a new instrument </a:t>
            </a:r>
            <a:br>
              <a:rPr lang="en-GB" sz="2600" b="1" noProof="0" dirty="0"/>
            </a:br>
            <a:r>
              <a:rPr lang="en-GB" sz="2600" b="1" noProof="0" dirty="0"/>
              <a:t>to protect the EU financial interests</a:t>
            </a:r>
            <a:br>
              <a:rPr lang="en-GB" sz="1200" b="1" i="0" noProof="0" dirty="0">
                <a:solidFill>
                  <a:srgbClr val="002D69"/>
                </a:solidFill>
                <a:effectLst/>
                <a:latin typeface="Tinos"/>
              </a:rPr>
            </a:br>
            <a:br>
              <a:rPr lang="en-GB" sz="1600" noProof="0" dirty="0">
                <a:effectLst/>
                <a:latin typeface="+mj-lt"/>
                <a:ea typeface="Calibri" panose="020F0502020204030204" pitchFamily="34" charset="0"/>
              </a:rPr>
            </a:br>
            <a:br>
              <a:rPr lang="en-GB" sz="1600" noProof="0" dirty="0">
                <a:latin typeface="+mj-lt"/>
              </a:rPr>
            </a:br>
            <a:br>
              <a:rPr lang="en-GB" sz="4000" noProof="0" dirty="0"/>
            </a:br>
            <a:endParaRPr lang="en-GB" sz="3000" noProof="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4099" name="Symbol zastępczy tekstu 2"/>
          <p:cNvSpPr>
            <a:spLocks noGrp="1"/>
          </p:cNvSpPr>
          <p:nvPr>
            <p:ph type="body" sz="quarter" idx="10"/>
          </p:nvPr>
        </p:nvSpPr>
        <p:spPr bwMode="auto">
          <a:xfrm>
            <a:off x="2987824" y="4653136"/>
            <a:ext cx="5832475" cy="431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sz="2200" noProof="0" dirty="0"/>
              <a:t>			</a:t>
            </a:r>
            <a:r>
              <a:rPr lang="en-GB" noProof="0" dirty="0"/>
              <a:t>       Elżbieta Hryniewicz-Lach</a:t>
            </a:r>
          </a:p>
          <a:p>
            <a:r>
              <a:rPr lang="en-GB" noProof="0" dirty="0"/>
              <a:t>	       Adam Mickiewicz University in </a:t>
            </a:r>
            <a:r>
              <a:rPr lang="en-GB" noProof="0" dirty="0" err="1"/>
              <a:t>Poznań</a:t>
            </a:r>
            <a:endParaRPr lang="en-GB" noProof="0" dirty="0"/>
          </a:p>
          <a:p>
            <a:r>
              <a:rPr lang="en-GB" noProof="0" dirty="0"/>
              <a:t>				12-13. February 2026</a:t>
            </a:r>
          </a:p>
          <a:p>
            <a:pPr algn="ctr"/>
            <a:r>
              <a:rPr lang="en-US" sz="1600" noProof="0" dirty="0"/>
              <a:t>Project “2024-IT-PIF” (GA no. 101193934), co-funded by the EU (EUAF-2024-TRAI)</a:t>
            </a:r>
          </a:p>
          <a:p>
            <a:endParaRPr lang="en-GB" noProof="0" dirty="0"/>
          </a:p>
          <a:p>
            <a:r>
              <a:rPr lang="en-GB" sz="1800" noProof="0" dirty="0">
                <a:effectLst/>
                <a:latin typeface="+mj-lt"/>
                <a:ea typeface="Calibri" panose="020F0502020204030204" pitchFamily="34" charset="0"/>
              </a:rPr>
              <a:t>	</a:t>
            </a:r>
            <a:endParaRPr lang="en-GB" noProof="0" dirty="0"/>
          </a:p>
          <a:p>
            <a:r>
              <a:rPr lang="en-GB" noProof="0" dirty="0"/>
              <a:t>			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D1A02962-4BB9-4385-9AB5-F952D7111645}"/>
              </a:ext>
            </a:extLst>
          </p:cNvPr>
          <p:cNvPicPr/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3928" y="936324"/>
            <a:ext cx="7560072" cy="14845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6CBD7C-1CE7-FA0A-2559-3761D5BB1D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ymbol zastępczy zawartości 1">
            <a:extLst>
              <a:ext uri="{FF2B5EF4-FFF2-40B4-BE49-F238E27FC236}">
                <a16:creationId xmlns:a16="http://schemas.microsoft.com/office/drawing/2014/main" id="{364390CA-953C-9B33-A64D-0B910EE30F6E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395288" y="1700808"/>
            <a:ext cx="8353425" cy="45370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40000" lvl="2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GB" sz="1700" noProof="0" dirty="0">
                <a:solidFill>
                  <a:srgbClr val="002060"/>
                </a:solidFill>
              </a:rPr>
              <a:t>The prosecution does </a:t>
            </a:r>
            <a:r>
              <a:rPr lang="en-GB" sz="1700" b="1" noProof="0" dirty="0">
                <a:solidFill>
                  <a:srgbClr val="002060"/>
                </a:solidFill>
              </a:rPr>
              <a:t>not</a:t>
            </a:r>
            <a:r>
              <a:rPr lang="en-GB" sz="1700" noProof="0" dirty="0">
                <a:solidFill>
                  <a:srgbClr val="002060"/>
                </a:solidFill>
              </a:rPr>
              <a:t> need to </a:t>
            </a:r>
            <a:r>
              <a:rPr lang="en-GB" sz="1700" b="1" noProof="0" dirty="0">
                <a:solidFill>
                  <a:srgbClr val="002060"/>
                </a:solidFill>
              </a:rPr>
              <a:t>prove</a:t>
            </a:r>
          </a:p>
          <a:p>
            <a:pPr marL="921600" lvl="2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GB" sz="1600" noProof="0" dirty="0"/>
              <a:t>that</a:t>
            </a:r>
            <a:r>
              <a:rPr lang="en-GB" sz="1600" b="1" noProof="0" dirty="0"/>
              <a:t> the official was involved</a:t>
            </a:r>
            <a:r>
              <a:rPr lang="en-GB" sz="1600" noProof="0" dirty="0"/>
              <a:t> in the commission of an</a:t>
            </a:r>
            <a:r>
              <a:rPr lang="pl-PL" sz="1600" noProof="0" dirty="0"/>
              <a:t>y (</a:t>
            </a:r>
            <a:r>
              <a:rPr lang="en-GB" sz="1600" noProof="0" dirty="0"/>
              <a:t>other</a:t>
            </a:r>
            <a:r>
              <a:rPr lang="pl-PL" sz="1600" noProof="0" dirty="0"/>
              <a:t>)</a:t>
            </a:r>
            <a:r>
              <a:rPr lang="en-GB" sz="1600" noProof="0" dirty="0"/>
              <a:t> criminal offence </a:t>
            </a:r>
          </a:p>
          <a:p>
            <a:pPr marL="921600" lvl="2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GB" sz="1600" noProof="0" dirty="0"/>
              <a:t>that </a:t>
            </a:r>
            <a:r>
              <a:rPr lang="en-GB" sz="1600" b="1" noProof="0" dirty="0"/>
              <a:t>the property </a:t>
            </a:r>
            <a:r>
              <a:rPr lang="en-GB" sz="1600" noProof="0" dirty="0"/>
              <a:t>in question </a:t>
            </a:r>
            <a:r>
              <a:rPr lang="en-GB" sz="1600" b="1" noProof="0" dirty="0"/>
              <a:t>derives from a specific </a:t>
            </a:r>
            <a:r>
              <a:rPr lang="en-GB" sz="1600" noProof="0" dirty="0"/>
              <a:t>criminal offence</a:t>
            </a:r>
          </a:p>
          <a:p>
            <a:pPr marL="921600" lvl="2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GB" sz="1600" noProof="0" dirty="0"/>
              <a:t>that </a:t>
            </a:r>
            <a:r>
              <a:rPr lang="en-GB" sz="1600" b="1" noProof="0" dirty="0"/>
              <a:t>a specific </a:t>
            </a:r>
            <a:r>
              <a:rPr lang="en-GB" sz="1600" noProof="0" dirty="0"/>
              <a:t>predicate offence (e.g., corruption) took place</a:t>
            </a:r>
            <a:endParaRPr lang="en-GB" sz="1600" b="1" noProof="0" dirty="0"/>
          </a:p>
          <a:p>
            <a:pPr marL="540000" lvl="2" indent="-285750" algn="just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GB" sz="1700" noProof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prosecution </a:t>
            </a:r>
            <a:r>
              <a:rPr lang="en-GB" sz="1700" b="1" noProof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 prove</a:t>
            </a:r>
          </a:p>
          <a:p>
            <a:pPr marL="921600"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GB" sz="1600" noProof="0" dirty="0"/>
              <a:t>acquisition, </a:t>
            </a:r>
            <a:r>
              <a:rPr lang="en-GB" sz="1600" b="1" noProof="0" dirty="0"/>
              <a:t>possession</a:t>
            </a:r>
            <a:r>
              <a:rPr lang="en-GB" sz="1600" noProof="0" dirty="0"/>
              <a:t> or use of property by a public official 	</a:t>
            </a:r>
          </a:p>
          <a:p>
            <a:pPr marL="540000" lvl="1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GB" sz="1700" noProof="0" dirty="0"/>
              <a:t>The prosecution </a:t>
            </a:r>
            <a:r>
              <a:rPr lang="en-GB" sz="1700" b="1" noProof="0" dirty="0"/>
              <a:t>concludes</a:t>
            </a:r>
            <a:r>
              <a:rPr lang="en-GB" sz="1700" noProof="0" dirty="0"/>
              <a:t> from objective factual circumstances </a:t>
            </a:r>
          </a:p>
          <a:p>
            <a:pPr marL="921600"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GB" sz="1600" noProof="0" dirty="0"/>
              <a:t>the </a:t>
            </a:r>
            <a:r>
              <a:rPr lang="en-GB" sz="1600" b="1" noProof="0" dirty="0"/>
              <a:t>intention</a:t>
            </a:r>
            <a:r>
              <a:rPr lang="en-GB" sz="1600" noProof="0" dirty="0"/>
              <a:t> of illicit enrichment</a:t>
            </a:r>
          </a:p>
          <a:p>
            <a:pPr marL="921600"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GB" sz="1600" noProof="0" dirty="0"/>
              <a:t>the </a:t>
            </a:r>
            <a:r>
              <a:rPr lang="en-GB" sz="1600" b="1" noProof="0" dirty="0"/>
              <a:t>official’s knowledge </a:t>
            </a:r>
            <a:r>
              <a:rPr lang="en-GB" sz="1600" noProof="0" dirty="0"/>
              <a:t>that the property is derived from the commission of any of the offences </a:t>
            </a:r>
            <a:r>
              <a:rPr lang="en-GB" sz="1600" i="1" noProof="0" dirty="0"/>
              <a:t>specific to a public official </a:t>
            </a:r>
            <a:r>
              <a:rPr lang="en-GB" sz="1600" noProof="0" dirty="0"/>
              <a:t>by </a:t>
            </a:r>
            <a:r>
              <a:rPr lang="en-GB" sz="1600" i="1" noProof="0" dirty="0"/>
              <a:t>another public official</a:t>
            </a:r>
          </a:p>
          <a:p>
            <a:pPr marL="914400" lvl="2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noProof="0" dirty="0"/>
              <a:t>→ </a:t>
            </a:r>
            <a:r>
              <a:rPr lang="en-GB" sz="1600" u="sng" noProof="0" dirty="0"/>
              <a:t>there is </a:t>
            </a:r>
            <a:r>
              <a:rPr lang="en-GB" sz="1600" b="1" u="sng" noProof="0" dirty="0"/>
              <a:t>no other </a:t>
            </a:r>
            <a:r>
              <a:rPr lang="en-GB" sz="1600" u="sng" noProof="0" dirty="0"/>
              <a:t>reasonable explanation for its origin /</a:t>
            </a:r>
          </a:p>
          <a:p>
            <a:pPr marL="914400" lvl="2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noProof="0" dirty="0"/>
              <a:t>→ </a:t>
            </a:r>
            <a:r>
              <a:rPr lang="en-GB" sz="1600" u="sng" noProof="0" dirty="0"/>
              <a:t>there is no explanation for its </a:t>
            </a:r>
            <a:r>
              <a:rPr lang="en-GB" sz="1600" b="1" u="sng" noProof="0" dirty="0"/>
              <a:t>legal</a:t>
            </a:r>
            <a:r>
              <a:rPr lang="en-GB" sz="1600" u="sng" noProof="0" dirty="0"/>
              <a:t> origin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n-GB" sz="1700" noProof="0" dirty="0"/>
          </a:p>
          <a:p>
            <a:pPr marL="540000" lvl="2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endParaRPr lang="en-GB" sz="1700" noProof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23" name="Tytuł 2">
            <a:extLst>
              <a:ext uri="{FF2B5EF4-FFF2-40B4-BE49-F238E27FC236}">
                <a16:creationId xmlns:a16="http://schemas.microsoft.com/office/drawing/2014/main" id="{D5EAD224-1F4A-C8A5-B75E-E72CF984753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987675" y="404813"/>
            <a:ext cx="5761038" cy="10128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marL="0" lvl="0" indent="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b="1" noProof="0" dirty="0">
                <a:ea typeface="Calibri" panose="020F0502020204030204" pitchFamily="34" charset="0"/>
              </a:rPr>
              <a:t>Partial conclusions (2/3)</a:t>
            </a:r>
            <a:endParaRPr lang="en-GB" sz="2000" b="1" noProof="0" dirty="0">
              <a:effectLst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60862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D844DB-2F6E-0932-70CF-9929AE047F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ymbol zastępczy zawartości 1">
            <a:extLst>
              <a:ext uri="{FF2B5EF4-FFF2-40B4-BE49-F238E27FC236}">
                <a16:creationId xmlns:a16="http://schemas.microsoft.com/office/drawing/2014/main" id="{4042ACDB-8EE0-3A26-62EB-3F21B7269619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395288" y="1700808"/>
            <a:ext cx="8353425" cy="45370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60000" lvl="2" indent="-285750" algn="just">
              <a:lnSpc>
                <a:spcPct val="150000"/>
              </a:lnSpc>
              <a:spcBef>
                <a:spcPts val="600"/>
              </a:spcBef>
              <a:spcAft>
                <a:spcPts val="200"/>
              </a:spcAft>
              <a:buFont typeface="Wingdings" panose="05000000000000000000" pitchFamily="2" charset="2"/>
              <a:buChar char="q"/>
            </a:pPr>
            <a:r>
              <a:rPr lang="en-GB" sz="1700" noProof="0" dirty="0"/>
              <a:t>Does the prosecutor’s </a:t>
            </a:r>
          </a:p>
          <a:p>
            <a:pPr marL="745200" lvl="3" indent="-285750" algn="just">
              <a:lnSpc>
                <a:spcPct val="150000"/>
              </a:lnSpc>
              <a:spcBef>
                <a:spcPts val="600"/>
              </a:spcBef>
              <a:spcAft>
                <a:spcPts val="200"/>
              </a:spcAft>
              <a:buFont typeface="Wingdings" panose="05000000000000000000" pitchFamily="2" charset="2"/>
              <a:buChar char="Ø"/>
            </a:pPr>
            <a:r>
              <a:rPr lang="en-GB" sz="1600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lack of reasonable explanation for legal origin of property comply with the </a:t>
            </a:r>
            <a:r>
              <a:rPr lang="en-GB" sz="1600" b="1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standard</a:t>
            </a:r>
            <a:r>
              <a:rPr lang="en-GB" sz="1600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proof </a:t>
            </a:r>
            <a:r>
              <a:rPr lang="en-GB" sz="1600" b="1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beyond reasonable doubt</a:t>
            </a:r>
            <a:r>
              <a:rPr lang="en-GB" sz="1600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745200" lvl="3" indent="-285750" algn="just">
              <a:lnSpc>
                <a:spcPct val="150000"/>
              </a:lnSpc>
              <a:spcBef>
                <a:spcPts val="600"/>
              </a:spcBef>
              <a:spcAft>
                <a:spcPts val="200"/>
              </a:spcAft>
              <a:buFont typeface="Wingdings" panose="05000000000000000000" pitchFamily="2" charset="2"/>
              <a:buChar char="Ø"/>
            </a:pPr>
            <a:r>
              <a:rPr lang="en-GB" sz="1600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task to find the explanation for legal origin of property ensure the</a:t>
            </a:r>
            <a:r>
              <a:rPr lang="en-GB" sz="1600" b="1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right to silence</a:t>
            </a:r>
            <a:r>
              <a:rPr lang="en-GB" sz="1600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1108800" lvl="3" indent="0" algn="just">
              <a:lnSpc>
                <a:spcPct val="150000"/>
              </a:lnSpc>
              <a:spcBef>
                <a:spcPts val="600"/>
              </a:spcBef>
              <a:spcAft>
                <a:spcPts val="200"/>
              </a:spcAft>
              <a:buNone/>
            </a:pPr>
            <a:r>
              <a:rPr lang="en-GB" sz="1600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→ </a:t>
            </a:r>
            <a:r>
              <a:rPr lang="en-GB" sz="1600" i="1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explanation of legal origin of property </a:t>
            </a:r>
            <a:r>
              <a:rPr lang="en-GB" sz="1600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without defendant’s cooperation?</a:t>
            </a:r>
          </a:p>
          <a:p>
            <a:pPr marL="1108800" lvl="3" indent="0" algn="just">
              <a:lnSpc>
                <a:spcPct val="150000"/>
              </a:lnSpc>
              <a:spcBef>
                <a:spcPts val="600"/>
              </a:spcBef>
              <a:spcAft>
                <a:spcPts val="200"/>
              </a:spcAft>
              <a:buNone/>
            </a:pPr>
            <a:r>
              <a:rPr lang="en-GB" sz="1600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→ what scope of prosecutorial access to personal data can we accept?</a:t>
            </a:r>
          </a:p>
          <a:p>
            <a:pPr marL="540000" lvl="1">
              <a:lnSpc>
                <a:spcPct val="150000"/>
              </a:lnSpc>
              <a:spcBef>
                <a:spcPts val="600"/>
              </a:spcBef>
              <a:spcAft>
                <a:spcPts val="200"/>
              </a:spcAft>
              <a:buFont typeface="Wingdings" panose="05000000000000000000" pitchFamily="2" charset="2"/>
              <a:buChar char="q"/>
            </a:pPr>
            <a:r>
              <a:rPr lang="en-GB" sz="1700" noProof="0" dirty="0"/>
              <a:t>Is there another</a:t>
            </a:r>
          </a:p>
          <a:p>
            <a:pPr marL="997200" lvl="2" indent="-285750">
              <a:lnSpc>
                <a:spcPct val="150000"/>
              </a:lnSpc>
              <a:spcBef>
                <a:spcPts val="600"/>
              </a:spcBef>
              <a:spcAft>
                <a:spcPts val="200"/>
              </a:spcAft>
              <a:buFont typeface="Wingdings" panose="05000000000000000000" pitchFamily="2" charset="2"/>
              <a:buChar char="Ø"/>
            </a:pPr>
            <a:r>
              <a:rPr lang="en-GB" sz="1600" noProof="0" dirty="0"/>
              <a:t>reasonable interpretation of the </a:t>
            </a:r>
            <a:r>
              <a:rPr lang="en-GB" sz="1600" i="1" noProof="0" dirty="0"/>
              <a:t>unexplained enrichment </a:t>
            </a:r>
            <a:r>
              <a:rPr lang="en-GB" sz="1600" noProof="0" dirty="0"/>
              <a:t>provision?</a:t>
            </a:r>
          </a:p>
          <a:p>
            <a:pPr marL="997200" lvl="2" indent="-285750">
              <a:lnSpc>
                <a:spcPct val="150000"/>
              </a:lnSpc>
              <a:spcBef>
                <a:spcPts val="600"/>
              </a:spcBef>
              <a:spcAft>
                <a:spcPts val="200"/>
              </a:spcAft>
              <a:buFont typeface="Wingdings" panose="05000000000000000000" pitchFamily="2" charset="2"/>
              <a:buChar char="Ø"/>
            </a:pPr>
            <a:r>
              <a:rPr lang="en-GB" sz="1600" noProof="0" dirty="0"/>
              <a:t>wording of the enrichment offence </a:t>
            </a:r>
            <a:r>
              <a:rPr lang="en-GB" sz="1600" b="1" noProof="0" dirty="0"/>
              <a:t>compliant</a:t>
            </a:r>
            <a:r>
              <a:rPr lang="en-GB" sz="1600" noProof="0" dirty="0"/>
              <a:t> with fundamental rights </a:t>
            </a:r>
          </a:p>
          <a:p>
            <a:pPr marL="711450" lvl="2" indent="0">
              <a:lnSpc>
                <a:spcPct val="150000"/>
              </a:lnSpc>
              <a:spcBef>
                <a:spcPts val="600"/>
              </a:spcBef>
              <a:spcAft>
                <a:spcPts val="200"/>
              </a:spcAft>
              <a:buNone/>
            </a:pPr>
            <a:r>
              <a:rPr lang="en-GB" sz="1600" noProof="0" dirty="0"/>
              <a:t>or should we accept certain </a:t>
            </a:r>
            <a:r>
              <a:rPr lang="en-GB" sz="1600" b="1" noProof="0" dirty="0"/>
              <a:t>exceptions</a:t>
            </a:r>
            <a:r>
              <a:rPr lang="en-GB" sz="1600" noProof="0" dirty="0"/>
              <a:t> from fundamental principles? </a:t>
            </a:r>
          </a:p>
          <a:p>
            <a:pPr marL="940050" lvl="2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en-GB" sz="1700" noProof="0" dirty="0"/>
          </a:p>
          <a:p>
            <a:pPr marL="540000" lvl="2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endParaRPr lang="en-GB" sz="1700" noProof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23" name="Tytuł 2">
            <a:extLst>
              <a:ext uri="{FF2B5EF4-FFF2-40B4-BE49-F238E27FC236}">
                <a16:creationId xmlns:a16="http://schemas.microsoft.com/office/drawing/2014/main" id="{3B3E851F-60F6-B34D-16A6-CAFA2B05B90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987675" y="404813"/>
            <a:ext cx="5761038" cy="10128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marL="0" lvl="0" indent="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b="1" noProof="0" dirty="0">
                <a:ea typeface="Calibri" panose="020F0502020204030204" pitchFamily="34" charset="0"/>
              </a:rPr>
              <a:t>Questions for discussion</a:t>
            </a:r>
            <a:endParaRPr lang="en-GB" sz="2000" b="1" noProof="0" dirty="0">
              <a:effectLst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38184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EE333B-763D-35A6-AE2A-40BAD113B9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ymbol zastępczy zawartości 1">
            <a:extLst>
              <a:ext uri="{FF2B5EF4-FFF2-40B4-BE49-F238E27FC236}">
                <a16:creationId xmlns:a16="http://schemas.microsoft.com/office/drawing/2014/main" id="{76C817D9-6679-BE58-AB41-174404DDC61C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395288" y="1700808"/>
            <a:ext cx="8353425" cy="45370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40000" lvl="2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GB" sz="1700" noProof="0" dirty="0">
                <a:solidFill>
                  <a:srgbClr val="002060"/>
                </a:solidFill>
              </a:rPr>
              <a:t>the offence of illicit (or rather </a:t>
            </a:r>
            <a:r>
              <a:rPr lang="en-GB" sz="1700" i="1" noProof="0" dirty="0">
                <a:solidFill>
                  <a:srgbClr val="002060"/>
                </a:solidFill>
              </a:rPr>
              <a:t>unexplained</a:t>
            </a:r>
            <a:r>
              <a:rPr lang="en-GB" sz="1700" noProof="0" dirty="0">
                <a:solidFill>
                  <a:srgbClr val="002060"/>
                </a:solidFill>
              </a:rPr>
              <a:t>) enrichment </a:t>
            </a:r>
          </a:p>
          <a:p>
            <a:pPr marL="997200" lvl="3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sz="1600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meant for the cases, where the predicate offence(s) cannot be proven</a:t>
            </a:r>
          </a:p>
          <a:p>
            <a:pPr marL="997200" lvl="3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sz="1600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regulated in international conventions (e.g., UNCAC) as a non-mandatory solution → constitutional &amp; the fundamental principles’ reservations</a:t>
            </a:r>
          </a:p>
          <a:p>
            <a:pPr marL="540000" lvl="2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GB" sz="1700" noProof="0" dirty="0">
                <a:solidFill>
                  <a:srgbClr val="002060"/>
                </a:solidFill>
              </a:rPr>
              <a:t>EU (Commission) limited the wording &amp; application of the illicit enrichment:</a:t>
            </a:r>
          </a:p>
          <a:p>
            <a:pPr marL="997200" lvl="3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sz="1600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public officials → transparency requirement</a:t>
            </a:r>
          </a:p>
          <a:p>
            <a:pPr marL="997200" lvl="3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sz="1600" noProof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GB" sz="1600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commission (</a:t>
            </a:r>
            <a:r>
              <a:rPr lang="en-GB" sz="1600" i="1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acquisition, possession, use of property</a:t>
            </a:r>
            <a:r>
              <a:rPr lang="en-GB" sz="1600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→ burden of proof on the prosecutor</a:t>
            </a:r>
          </a:p>
          <a:p>
            <a:pPr marL="540000" lvl="3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GB" sz="1700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However, the problems with compliance with fundamental principles remained</a:t>
            </a:r>
          </a:p>
          <a:p>
            <a:pPr marL="997200" lvl="4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sz="1600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standard of proof of criminal charge (beyond reasonable doubt)   </a:t>
            </a:r>
          </a:p>
          <a:p>
            <a:pPr marL="997200" lvl="4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sz="1600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right to silence &amp; presumption of innocence (guilt must </a:t>
            </a:r>
            <a:r>
              <a:rPr lang="en-GB" sz="1600" b="1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en-GB" sz="1600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be inferred from the lack of proof of innocence) 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n-GB" sz="1700" noProof="0" dirty="0"/>
          </a:p>
          <a:p>
            <a:pPr marL="540000" lvl="2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endParaRPr lang="en-GB" sz="1700" noProof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23" name="Tytuł 2">
            <a:extLst>
              <a:ext uri="{FF2B5EF4-FFF2-40B4-BE49-F238E27FC236}">
                <a16:creationId xmlns:a16="http://schemas.microsoft.com/office/drawing/2014/main" id="{B31D8855-80E4-1A7B-948C-49A81293201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987675" y="404813"/>
            <a:ext cx="5761038" cy="10128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marL="0" lvl="0" indent="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b="1" noProof="0" dirty="0">
                <a:ea typeface="Calibri" panose="020F0502020204030204" pitchFamily="34" charset="0"/>
              </a:rPr>
              <a:t>Partial conclusions (3/3)</a:t>
            </a:r>
            <a:endParaRPr lang="en-GB" sz="2000" b="1" noProof="0" dirty="0">
              <a:effectLst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24700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55DD97-4FED-1ED0-35EC-EFC39B64FB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ymbol zastępczy zawartości 1">
            <a:extLst>
              <a:ext uri="{FF2B5EF4-FFF2-40B4-BE49-F238E27FC236}">
                <a16:creationId xmlns:a16="http://schemas.microsoft.com/office/drawing/2014/main" id="{082ECADC-D3C2-D650-0D05-ECE0BEC20B37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395288" y="1700808"/>
            <a:ext cx="8353425" cy="45370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40000" lvl="2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GB" sz="1700" noProof="0" dirty="0"/>
              <a:t>Is the - harmonised across EU - illicit enrichment offence a new instrument to effectively protect the EU financial interests?</a:t>
            </a:r>
          </a:p>
          <a:p>
            <a:pPr lvl="1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GB" sz="1600" noProof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</a:t>
            </a:r>
            <a:r>
              <a:rPr lang="en-GB" sz="1600" noProof="0" dirty="0"/>
              <a:t>addresses cases, where the </a:t>
            </a:r>
            <a:r>
              <a:rPr lang="en-GB" sz="1600" b="1" noProof="0" dirty="0"/>
              <a:t>corruption-related</a:t>
            </a:r>
            <a:r>
              <a:rPr lang="en-GB" sz="1600" noProof="0" dirty="0"/>
              <a:t> offence(s) </a:t>
            </a:r>
            <a:r>
              <a:rPr lang="en-GB" sz="1600" b="1" noProof="0" dirty="0"/>
              <a:t>cannot be proven</a:t>
            </a:r>
          </a:p>
          <a:p>
            <a:pPr lvl="1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GB" sz="1600" noProof="0" dirty="0"/>
              <a:t>it facilitates the confiscation →</a:t>
            </a:r>
            <a:r>
              <a:rPr lang="en-GB" sz="1600" b="1" noProof="0" dirty="0"/>
              <a:t> the mere possession </a:t>
            </a:r>
            <a:r>
              <a:rPr lang="en-GB" sz="1600" noProof="0" dirty="0"/>
              <a:t>(acquisition, use) of unexplained wealth is </a:t>
            </a:r>
            <a:r>
              <a:rPr lang="en-GB" sz="1600" b="1" noProof="0" dirty="0"/>
              <a:t>a crime</a:t>
            </a:r>
          </a:p>
          <a:p>
            <a:pPr lvl="1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GB" sz="1600" noProof="0" dirty="0"/>
              <a:t>it assumes that</a:t>
            </a:r>
            <a:r>
              <a:rPr lang="pl-PL" sz="1600" noProof="0" dirty="0"/>
              <a:t> </a:t>
            </a:r>
            <a:r>
              <a:rPr lang="pl-PL" sz="1600" noProof="0" dirty="0" err="1"/>
              <a:t>if</a:t>
            </a:r>
            <a:r>
              <a:rPr lang="en-GB" sz="1600" noProof="0" dirty="0"/>
              <a:t> the </a:t>
            </a:r>
            <a:r>
              <a:rPr lang="pl-PL" sz="1600" noProof="0" dirty="0" err="1"/>
              <a:t>licit</a:t>
            </a:r>
            <a:r>
              <a:rPr lang="pl-PL" sz="1600" noProof="0" dirty="0"/>
              <a:t> </a:t>
            </a:r>
            <a:r>
              <a:rPr lang="pl-PL" sz="1600" noProof="0" dirty="0" err="1"/>
              <a:t>origin</a:t>
            </a:r>
            <a:r>
              <a:rPr lang="pl-PL" sz="1600" noProof="0" dirty="0"/>
              <a:t> of </a:t>
            </a:r>
            <a:r>
              <a:rPr lang="en-GB" sz="1600" noProof="0" dirty="0"/>
              <a:t>property </a:t>
            </a:r>
            <a:r>
              <a:rPr lang="pl-PL" sz="1600" noProof="0" dirty="0" err="1"/>
              <a:t>can</a:t>
            </a:r>
            <a:r>
              <a:rPr lang="en-GB" sz="1600" noProof="0" dirty="0"/>
              <a:t>not </a:t>
            </a:r>
            <a:r>
              <a:rPr lang="en-GB" sz="1600" b="1" noProof="0" dirty="0"/>
              <a:t>reasonably</a:t>
            </a:r>
            <a:r>
              <a:rPr lang="en-GB" sz="1600" noProof="0" dirty="0"/>
              <a:t> explained, </a:t>
            </a:r>
            <a:r>
              <a:rPr lang="pl-PL" sz="1600" noProof="0" dirty="0" err="1"/>
              <a:t>then</a:t>
            </a:r>
            <a:r>
              <a:rPr lang="pl-PL" sz="1600" noProof="0" dirty="0"/>
              <a:t> </a:t>
            </a:r>
            <a:r>
              <a:rPr lang="pl-PL" sz="1600" noProof="0" dirty="0" err="1"/>
              <a:t>it</a:t>
            </a:r>
            <a:r>
              <a:rPr lang="pl-PL" sz="1600" noProof="0" dirty="0"/>
              <a:t> </a:t>
            </a:r>
            <a:r>
              <a:rPr lang="en-GB" sz="1600" noProof="0" dirty="0"/>
              <a:t>comes from a crime committed while performing official’s duties </a:t>
            </a:r>
            <a:r>
              <a:rPr lang="pl-PL" sz="1600" noProof="0" dirty="0"/>
              <a:t>(by </a:t>
            </a:r>
            <a:r>
              <a:rPr lang="pl-PL" sz="1600" noProof="0" dirty="0" err="1"/>
              <a:t>anoth.person</a:t>
            </a:r>
            <a:r>
              <a:rPr lang="pl-PL" sz="1600" noProof="0" dirty="0"/>
              <a:t>)</a:t>
            </a:r>
            <a:endParaRPr lang="en-GB" sz="1600" noProof="0" dirty="0"/>
          </a:p>
          <a:p>
            <a:pPr lvl="2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GB" sz="1600" noProof="0" dirty="0"/>
              <a:t>courts may be reluctant to apply it if </a:t>
            </a:r>
            <a:r>
              <a:rPr lang="en-GB" sz="1600" i="1" noProof="0" dirty="0"/>
              <a:t>the criminal law standard of proof</a:t>
            </a:r>
            <a:r>
              <a:rPr lang="en-GB" sz="1600" noProof="0" dirty="0"/>
              <a:t>, </a:t>
            </a:r>
            <a:r>
              <a:rPr lang="en-GB" sz="1600" i="1" noProof="0" dirty="0"/>
              <a:t>the presumption of innocence</a:t>
            </a:r>
            <a:r>
              <a:rPr lang="en-GB" sz="1600" noProof="0" dirty="0"/>
              <a:t>, </a:t>
            </a:r>
            <a:r>
              <a:rPr lang="en-GB" sz="1600" i="1" noProof="0" dirty="0"/>
              <a:t>in </a:t>
            </a:r>
            <a:r>
              <a:rPr lang="en-GB" sz="1600" i="1" noProof="0" dirty="0" err="1"/>
              <a:t>dubio</a:t>
            </a:r>
            <a:r>
              <a:rPr lang="en-GB" sz="1600" i="1" noProof="0" dirty="0"/>
              <a:t> pro </a:t>
            </a:r>
            <a:r>
              <a:rPr lang="en-GB" sz="1600" i="1" noProof="0" dirty="0" err="1"/>
              <a:t>reo</a:t>
            </a:r>
            <a:r>
              <a:rPr lang="en-GB" sz="1600" i="1" noProof="0" dirty="0"/>
              <a:t>, the right to silence, nemo </a:t>
            </a:r>
            <a:r>
              <a:rPr lang="en-GB" sz="1600" i="1" noProof="0" dirty="0" err="1"/>
              <a:t>tenetur</a:t>
            </a:r>
            <a:r>
              <a:rPr lang="en-GB" sz="1600" i="1" noProof="0" dirty="0"/>
              <a:t> </a:t>
            </a:r>
            <a:r>
              <a:rPr lang="en-GB" sz="1600" noProof="0" dirty="0"/>
              <a:t>or </a:t>
            </a:r>
            <a:r>
              <a:rPr lang="en-GB" sz="1600" i="1" noProof="0" dirty="0"/>
              <a:t>the principle of proportionality</a:t>
            </a:r>
            <a:r>
              <a:rPr lang="en-GB" sz="1600" noProof="0" dirty="0"/>
              <a:t>,</a:t>
            </a:r>
            <a:r>
              <a:rPr lang="en-GB" sz="1600" i="1" noProof="0" dirty="0"/>
              <a:t>..</a:t>
            </a:r>
            <a:r>
              <a:rPr lang="en-GB" sz="1600" noProof="0" dirty="0"/>
              <a:t>. are not met → constitutional obstacles</a:t>
            </a:r>
          </a:p>
          <a:p>
            <a:pPr marL="540000" lvl="2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endParaRPr lang="en-GB" sz="1700" noProof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23" name="Tytuł 2">
            <a:extLst>
              <a:ext uri="{FF2B5EF4-FFF2-40B4-BE49-F238E27FC236}">
                <a16:creationId xmlns:a16="http://schemas.microsoft.com/office/drawing/2014/main" id="{61D6EC19-058C-3C48-485A-6E01EE2538D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987675" y="404813"/>
            <a:ext cx="5761038" cy="10128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marL="0" lvl="0" indent="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b="1" noProof="0" dirty="0">
                <a:ea typeface="Calibri" panose="020F0502020204030204" pitchFamily="34" charset="0"/>
              </a:rPr>
              <a:t>Illicit enrichment &amp; the EU financial interests</a:t>
            </a:r>
            <a:endParaRPr lang="en-GB" sz="2000" b="1" noProof="0" dirty="0">
              <a:effectLst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97660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C94F6D-ABE3-B187-B25A-B05371BB93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ymbol zastępczy zawartości 1">
            <a:extLst>
              <a:ext uri="{FF2B5EF4-FFF2-40B4-BE49-F238E27FC236}">
                <a16:creationId xmlns:a16="http://schemas.microsoft.com/office/drawing/2014/main" id="{C6CBD8A9-1855-5E9F-A938-CD255E812932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395288" y="1700808"/>
            <a:ext cx="8353425" cy="45370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40000" lvl="2" indent="-285750" algn="just">
              <a:spcBef>
                <a:spcPts val="9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GB" sz="1700" noProof="0" dirty="0"/>
              <a:t>PT (2012): </a:t>
            </a:r>
            <a:r>
              <a:rPr lang="en-GB" sz="1600" noProof="0" dirty="0"/>
              <a:t>a conviction must be based on </a:t>
            </a:r>
            <a:r>
              <a:rPr lang="en-GB" sz="1600" b="1" noProof="0" dirty="0"/>
              <a:t>the positive demonstration of</a:t>
            </a:r>
            <a:r>
              <a:rPr lang="en-GB" sz="1600" noProof="0" dirty="0"/>
              <a:t> both:</a:t>
            </a:r>
            <a:r>
              <a:rPr lang="en-GB" sz="1600" b="1" noProof="0" dirty="0"/>
              <a:t> the</a:t>
            </a:r>
            <a:r>
              <a:rPr lang="en-GB" sz="1600" noProof="0" dirty="0"/>
              <a:t> </a:t>
            </a:r>
            <a:r>
              <a:rPr lang="en-GB" sz="1600" b="1" noProof="0" dirty="0"/>
              <a:t>absence</a:t>
            </a:r>
            <a:r>
              <a:rPr lang="en-GB" sz="1600" noProof="0" dirty="0"/>
              <a:t> of licit causes of enrichment &amp; the accused’s culpability </a:t>
            </a:r>
          </a:p>
          <a:p>
            <a:pPr marL="540000" lvl="2" indent="-285750" algn="just">
              <a:spcBef>
                <a:spcPts val="9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GB" sz="1700" noProof="0" dirty="0"/>
              <a:t>FR (2012): </a:t>
            </a:r>
            <a:r>
              <a:rPr lang="en-GB" sz="1600" noProof="0" dirty="0"/>
              <a:t>the offence </a:t>
            </a:r>
            <a:r>
              <a:rPr lang="en-GB" sz="1600" b="1" noProof="0" dirty="0"/>
              <a:t>clearly defined </a:t>
            </a:r>
            <a:r>
              <a:rPr lang="en-GB" sz="1600" noProof="0" dirty="0"/>
              <a:t>in a statute &amp; </a:t>
            </a:r>
            <a:r>
              <a:rPr lang="en-GB" sz="1600" b="1" noProof="0" dirty="0"/>
              <a:t>proved</a:t>
            </a:r>
            <a:r>
              <a:rPr lang="en-GB" sz="1600" noProof="0" dirty="0"/>
              <a:t> by the prosecutor</a:t>
            </a:r>
          </a:p>
          <a:p>
            <a:pPr marL="738000" lvl="3" indent="-285750" algn="just">
              <a:spcBef>
                <a:spcPts val="9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1700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ECtHR: </a:t>
            </a:r>
            <a:r>
              <a:rPr lang="en-GB" sz="1700" noProof="0" dirty="0" err="1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Aboufadda</a:t>
            </a:r>
            <a:r>
              <a:rPr lang="en-GB" sz="1700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v. FR (2014): </a:t>
            </a:r>
            <a:r>
              <a:rPr lang="en-GB" sz="1600" noProof="0" dirty="0">
                <a:solidFill>
                  <a:srgbClr val="002D69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the applicants could avoid the conviction (&amp; proportionate confiscation) by demonstrating the legality of the source of property</a:t>
            </a:r>
          </a:p>
          <a:p>
            <a:pPr marL="540000" lvl="2" indent="-285750" algn="just">
              <a:spcBef>
                <a:spcPts val="9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GB" sz="1700" noProof="0" dirty="0"/>
              <a:t>MD (2015): </a:t>
            </a:r>
            <a:r>
              <a:rPr lang="en-GB" sz="1600" b="1" noProof="0" dirty="0"/>
              <a:t>the proof </a:t>
            </a:r>
            <a:r>
              <a:rPr lang="en-GB" sz="1600" noProof="0" dirty="0"/>
              <a:t>in illicit enrichment </a:t>
            </a:r>
            <a:r>
              <a:rPr lang="en-GB" sz="1600" b="1" noProof="0" dirty="0"/>
              <a:t>fells on state authorities </a:t>
            </a:r>
            <a:r>
              <a:rPr lang="en-GB" sz="1600" noProof="0" dirty="0"/>
              <a:t>&amp; the law is to be applied only to </a:t>
            </a:r>
            <a:r>
              <a:rPr lang="en-GB" sz="1600" b="1" noProof="0" dirty="0"/>
              <a:t>property acquired after its entry into force </a:t>
            </a:r>
          </a:p>
          <a:p>
            <a:pPr marL="540000" lvl="2" indent="-285750" algn="just">
              <a:spcBef>
                <a:spcPts val="9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GB" sz="1700" noProof="0" dirty="0"/>
              <a:t>LT (2017): </a:t>
            </a:r>
            <a:r>
              <a:rPr lang="en-GB" sz="1600" noProof="0" dirty="0"/>
              <a:t>the accused’s choice </a:t>
            </a:r>
            <a:r>
              <a:rPr lang="en-GB" sz="1600" b="1" noProof="0" dirty="0"/>
              <a:t>to remain silent </a:t>
            </a:r>
            <a:r>
              <a:rPr lang="en-GB" sz="1600" noProof="0" dirty="0"/>
              <a:t>may </a:t>
            </a:r>
            <a:r>
              <a:rPr lang="en-GB" sz="1600" b="1" noProof="0" dirty="0"/>
              <a:t>not aggravate </a:t>
            </a:r>
            <a:r>
              <a:rPr lang="en-GB" sz="1600" noProof="0" dirty="0"/>
              <a:t>their situation in criminal case &amp; the burden of proof rests </a:t>
            </a:r>
            <a:r>
              <a:rPr lang="en-GB" sz="1600" b="1" noProof="0" dirty="0"/>
              <a:t>with the prosecutor</a:t>
            </a:r>
          </a:p>
          <a:p>
            <a:pPr marL="540000" lvl="2" indent="-285750" algn="just">
              <a:spcBef>
                <a:spcPts val="9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GB" sz="1700" noProof="0" dirty="0"/>
              <a:t>UA (2019):</a:t>
            </a:r>
            <a:r>
              <a:rPr lang="en-GB" sz="1700" i="1" noProof="0" dirty="0"/>
              <a:t> </a:t>
            </a:r>
            <a:r>
              <a:rPr lang="en-GB" sz="1600" i="1" noProof="0" dirty="0"/>
              <a:t>a failure to provide evidence of the legality of income does not mean that assets were received illegally and cannot warrant criminalization</a:t>
            </a:r>
            <a:endParaRPr lang="en-GB" sz="1600" i="1" noProof="0" dirty="0">
              <a:highlight>
                <a:srgbClr val="FFFF00"/>
              </a:highlight>
            </a:endParaRPr>
          </a:p>
          <a:p>
            <a:pPr marL="540000" lvl="2" indent="-285750" algn="just">
              <a:spcBef>
                <a:spcPts val="9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GB" sz="1700" noProof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ECtHR: </a:t>
            </a:r>
            <a:r>
              <a:rPr lang="en-GB" sz="1700" noProof="0" dirty="0" err="1"/>
              <a:t>Păcurar</a:t>
            </a:r>
            <a:r>
              <a:rPr lang="en-GB" sz="1700" noProof="0" dirty="0"/>
              <a:t> v. RO </a:t>
            </a:r>
            <a:r>
              <a:rPr lang="en-GB" sz="1700" noProof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(2025): </a:t>
            </a:r>
            <a:r>
              <a:rPr lang="en-GB" sz="1600" noProof="0" dirty="0"/>
              <a:t>confiscation </a:t>
            </a:r>
            <a:r>
              <a:rPr lang="en-GB" sz="1600" b="1" noProof="0" dirty="0"/>
              <a:t>cannot </a:t>
            </a:r>
            <a:r>
              <a:rPr lang="en-GB" sz="1600" noProof="0" dirty="0"/>
              <a:t>be applied </a:t>
            </a:r>
            <a:r>
              <a:rPr lang="en-GB" sz="1600" b="1" noProof="0" dirty="0"/>
              <a:t>automatically</a:t>
            </a:r>
            <a:r>
              <a:rPr lang="en-GB" sz="1600" noProof="0" dirty="0"/>
              <a:t> &amp; the applicant must have an opportunity to argue their case</a:t>
            </a:r>
            <a:endParaRPr lang="en-GB" sz="1600" noProof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23" name="Tytuł 2">
            <a:extLst>
              <a:ext uri="{FF2B5EF4-FFF2-40B4-BE49-F238E27FC236}">
                <a16:creationId xmlns:a16="http://schemas.microsoft.com/office/drawing/2014/main" id="{2F12F8CC-6DDF-7D20-993F-8587F8687DC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987675" y="404813"/>
            <a:ext cx="5761038" cy="10128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marL="0" lvl="0" indent="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b="1" noProof="0" dirty="0">
                <a:ea typeface="Calibri" panose="020F0502020204030204" pitchFamily="34" charset="0"/>
              </a:rPr>
              <a:t>Constitutional issues</a:t>
            </a:r>
            <a:endParaRPr lang="en-GB" sz="2000" b="1" noProof="0" dirty="0">
              <a:effectLst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19147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ymbol zastępczy zawartości 1"/>
          <p:cNvSpPr>
            <a:spLocks noGrp="1"/>
          </p:cNvSpPr>
          <p:nvPr>
            <p:ph idx="1"/>
          </p:nvPr>
        </p:nvSpPr>
        <p:spPr bwMode="auto">
          <a:xfrm>
            <a:off x="395288" y="1700808"/>
            <a:ext cx="8353425" cy="45370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ctr">
              <a:lnSpc>
                <a:spcPct val="150000"/>
              </a:lnSpc>
            </a:pPr>
            <a:endParaRPr lang="en-GB" sz="1800" b="1" i="1" noProof="0" dirty="0">
              <a:solidFill>
                <a:srgbClr val="002D69"/>
              </a:solidFill>
              <a:effectLst/>
            </a:endParaRPr>
          </a:p>
          <a:p>
            <a:pPr marL="0" indent="0" algn="ctr">
              <a:lnSpc>
                <a:spcPct val="150000"/>
              </a:lnSpc>
            </a:pPr>
            <a:endParaRPr lang="en-GB" sz="1800" b="1" i="1" noProof="0" dirty="0"/>
          </a:p>
          <a:p>
            <a:pPr marL="0" indent="0" algn="ctr">
              <a:lnSpc>
                <a:spcPct val="150000"/>
              </a:lnSpc>
            </a:pPr>
            <a:endParaRPr lang="en-GB" sz="1800" b="1" i="1" noProof="0" dirty="0">
              <a:solidFill>
                <a:srgbClr val="002D69"/>
              </a:solidFill>
              <a:effectLst/>
            </a:endParaRPr>
          </a:p>
          <a:p>
            <a:pPr marL="0" indent="0" algn="ctr">
              <a:lnSpc>
                <a:spcPct val="150000"/>
              </a:lnSpc>
            </a:pPr>
            <a:r>
              <a:rPr lang="en-GB" sz="2600" b="1" i="1" noProof="0" dirty="0">
                <a:solidFill>
                  <a:srgbClr val="002D69"/>
                </a:solidFill>
                <a:effectLst/>
              </a:rPr>
              <a:t>Thank you for your attention!</a:t>
            </a:r>
          </a:p>
          <a:p>
            <a:pPr marL="0" indent="0" algn="ctr">
              <a:lnSpc>
                <a:spcPct val="150000"/>
              </a:lnSpc>
            </a:pPr>
            <a:r>
              <a:rPr lang="en-GB" b="1" i="1" noProof="0" dirty="0">
                <a:solidFill>
                  <a:srgbClr val="002D69"/>
                </a:solidFill>
                <a:effectLst/>
                <a:hlinkClick r:id="rId2"/>
              </a:rPr>
              <a:t>hryniew@amu.edu.pl</a:t>
            </a:r>
            <a:endParaRPr lang="en-GB" b="1" i="1" noProof="0" dirty="0">
              <a:solidFill>
                <a:srgbClr val="002D69"/>
              </a:solidFill>
              <a:effectLst/>
            </a:endParaRPr>
          </a:p>
          <a:p>
            <a:pPr marL="0" indent="0" algn="ctr">
              <a:lnSpc>
                <a:spcPct val="150000"/>
              </a:lnSpc>
            </a:pPr>
            <a:endParaRPr lang="en-GB" b="1" i="1" noProof="0" dirty="0"/>
          </a:p>
          <a:p>
            <a:pPr marL="0" indent="0" algn="just">
              <a:lnSpc>
                <a:spcPct val="150000"/>
              </a:lnSpc>
            </a:pPr>
            <a:endParaRPr lang="en-GB" sz="1800" b="1" i="1" noProof="0" dirty="0">
              <a:solidFill>
                <a:srgbClr val="002D69"/>
              </a:solidFill>
              <a:effectLst/>
              <a:latin typeface="+mj-lt"/>
            </a:endParaRPr>
          </a:p>
          <a:p>
            <a:pPr marL="0" indent="0" algn="just">
              <a:lnSpc>
                <a:spcPct val="150000"/>
              </a:lnSpc>
            </a:pPr>
            <a:br>
              <a:rPr lang="en-GB" sz="1100" b="1" i="0" noProof="0" dirty="0">
                <a:solidFill>
                  <a:srgbClr val="002D69"/>
                </a:solidFill>
                <a:effectLst/>
                <a:latin typeface="Tinos"/>
              </a:rPr>
            </a:br>
            <a:r>
              <a:rPr lang="en-GB" sz="1800" noProof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lang="en-GB" sz="1800" noProof="0" dirty="0">
              <a:effectLst/>
              <a:ea typeface="Calibri" panose="020F0502020204030204" pitchFamily="34" charset="0"/>
            </a:endParaRPr>
          </a:p>
          <a:p>
            <a:pPr marL="857250" lvl="2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en-GB" sz="1800" noProof="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5123" name="Tytuł 2"/>
          <p:cNvSpPr>
            <a:spLocks noGrp="1"/>
          </p:cNvSpPr>
          <p:nvPr>
            <p:ph type="title"/>
          </p:nvPr>
        </p:nvSpPr>
        <p:spPr bwMode="auto">
          <a:xfrm>
            <a:off x="2987675" y="404813"/>
            <a:ext cx="5761038" cy="10128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marL="0" lvl="0" indent="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GB" sz="2000" noProof="0" dirty="0">
              <a:effectLst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8308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C7F5FA-2638-917A-BC55-AB50FFD304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ymbol zastępczy zawartości 1">
            <a:extLst>
              <a:ext uri="{FF2B5EF4-FFF2-40B4-BE49-F238E27FC236}">
                <a16:creationId xmlns:a16="http://schemas.microsoft.com/office/drawing/2014/main" id="{2C5EA40C-FC3B-F726-ED2E-7CDED19E6952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395288" y="1700808"/>
            <a:ext cx="8353425" cy="45370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GB" sz="1800" noProof="0" dirty="0">
                <a:ea typeface="Times New Roman" panose="02020603050405020304" pitchFamily="18" charset="0"/>
              </a:rPr>
              <a:t>Illicit enrichment offence in Article 20 UN Convention Against Corruption:</a:t>
            </a:r>
          </a:p>
          <a:p>
            <a:pPr lvl="1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GB" sz="1700" noProof="0" dirty="0"/>
              <a:t>a </a:t>
            </a:r>
            <a:r>
              <a:rPr lang="en-GB" sz="1700" b="1" noProof="0" dirty="0"/>
              <a:t>significant</a:t>
            </a:r>
            <a:r>
              <a:rPr lang="en-GB" sz="1700" noProof="0" dirty="0"/>
              <a:t> increase in the assets</a:t>
            </a:r>
          </a:p>
          <a:p>
            <a:pPr lvl="1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GB" sz="1700" noProof="0" dirty="0"/>
              <a:t>of a </a:t>
            </a:r>
            <a:r>
              <a:rPr lang="en-GB" sz="1700" b="1" noProof="0" dirty="0"/>
              <a:t>public official</a:t>
            </a:r>
          </a:p>
          <a:p>
            <a:pPr lvl="1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GB" sz="1700" b="1" noProof="0" dirty="0"/>
              <a:t>that (s)</a:t>
            </a:r>
            <a:r>
              <a:rPr lang="en-GB" sz="1700" b="1" u="sng" noProof="0" dirty="0"/>
              <a:t>he cannot reasonably explain</a:t>
            </a:r>
            <a:r>
              <a:rPr lang="en-GB" sz="1700" noProof="0" dirty="0"/>
              <a:t> in relation to </a:t>
            </a:r>
            <a:r>
              <a:rPr lang="en-GB" sz="1700" b="1" noProof="0" dirty="0"/>
              <a:t>their lawful income</a:t>
            </a:r>
          </a:p>
          <a:p>
            <a:pPr lvl="1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GB" sz="1700" noProof="0" dirty="0"/>
              <a:t>if committed </a:t>
            </a:r>
            <a:r>
              <a:rPr lang="en-GB" sz="1700" b="1" noProof="0" dirty="0"/>
              <a:t>intentionally</a:t>
            </a:r>
            <a:r>
              <a:rPr lang="en-GB" sz="1700" noProof="0" dirty="0"/>
              <a:t> </a:t>
            </a:r>
          </a:p>
          <a:p>
            <a:pPr marL="857250" lvl="2" indent="0">
              <a:spcBef>
                <a:spcPts val="600"/>
              </a:spcBef>
              <a:buNone/>
            </a:pPr>
            <a:r>
              <a:rPr lang="en-GB" sz="1600" noProof="0" dirty="0"/>
              <a:t>→</a:t>
            </a:r>
            <a:r>
              <a:rPr lang="en-GB" sz="1600" i="1" noProof="0" dirty="0"/>
              <a:t> knowledge, intent or purpose as an element of an offence…may be inferred from objective factual circumstances </a:t>
            </a:r>
            <a:endParaRPr lang="en-GB" sz="1600" noProof="0" dirty="0"/>
          </a:p>
          <a:p>
            <a:pPr marL="457200" lvl="1" indent="0">
              <a:lnSpc>
                <a:spcPct val="15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GB" sz="1700" noProof="0" dirty="0"/>
              <a:t>[subject to </a:t>
            </a:r>
            <a:r>
              <a:rPr lang="pl-PL" sz="1700" noProof="0" dirty="0"/>
              <a:t>the </a:t>
            </a:r>
            <a:r>
              <a:rPr lang="en-GB" sz="1700" noProof="0" dirty="0"/>
              <a:t>constitution and the fundamental principles of </a:t>
            </a:r>
            <a:r>
              <a:rPr lang="pl-PL" sz="1700" noProof="0" dirty="0"/>
              <a:t>the</a:t>
            </a:r>
            <a:r>
              <a:rPr lang="en-GB" sz="1700" noProof="0" dirty="0"/>
              <a:t> legal system</a:t>
            </a:r>
            <a:r>
              <a:rPr lang="pl-PL" sz="1700" noProof="0" dirty="0"/>
              <a:t>s</a:t>
            </a:r>
            <a:r>
              <a:rPr lang="en-GB" sz="1700" noProof="0" dirty="0"/>
              <a:t>]</a:t>
            </a:r>
          </a:p>
          <a:p>
            <a:pPr marL="457200" lvl="1" indent="0">
              <a:spcBef>
                <a:spcPts val="600"/>
              </a:spcBef>
              <a:spcAft>
                <a:spcPts val="1200"/>
              </a:spcAft>
              <a:buNone/>
            </a:pPr>
            <a:r>
              <a:rPr lang="en-GB" sz="1600" i="1" noProof="0" dirty="0"/>
              <a:t>A number of Member States submitted that a mechanical transposition of the offence of illicit enrichment as defined in the UNCAC would be at odds with </a:t>
            </a:r>
            <a:r>
              <a:rPr lang="en-GB" sz="1600" b="1" i="1" noProof="0" dirty="0"/>
              <a:t>the presumption of innocence </a:t>
            </a:r>
            <a:r>
              <a:rPr lang="en-GB" sz="1600" i="1" noProof="0" dirty="0"/>
              <a:t>&amp; the </a:t>
            </a:r>
            <a:r>
              <a:rPr lang="en-GB" sz="1600" b="1" i="1" noProof="0" dirty="0"/>
              <a:t>constitutional traditions </a:t>
            </a:r>
            <a:r>
              <a:rPr lang="en-GB" sz="1600" i="1" noProof="0" dirty="0"/>
              <a:t>of the Member States</a:t>
            </a:r>
            <a:r>
              <a:rPr lang="en-GB" sz="1600" noProof="0" dirty="0"/>
              <a:t>. (</a:t>
            </a:r>
            <a:r>
              <a:rPr lang="en-GB" sz="1600" i="1" noProof="0" dirty="0"/>
              <a:t>Proposal for a Directive: Explanatory Memorandum, p. 10</a:t>
            </a:r>
            <a:r>
              <a:rPr lang="en-GB" sz="1600" noProof="0" dirty="0"/>
              <a:t>)</a:t>
            </a:r>
          </a:p>
          <a:p>
            <a:pPr marL="711450" lvl="2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en-GB" sz="1800" noProof="0" dirty="0">
              <a:ea typeface="Times New Roman" panose="02020603050405020304" pitchFamily="18" charset="0"/>
            </a:endParaRPr>
          </a:p>
          <a:p>
            <a:pPr marL="711450" lvl="2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en-GB" sz="1800" noProof="0" dirty="0">
              <a:ea typeface="Times New Roman" panose="02020603050405020304" pitchFamily="18" charset="0"/>
            </a:endParaRPr>
          </a:p>
        </p:txBody>
      </p:sp>
      <p:sp>
        <p:nvSpPr>
          <p:cNvPr id="5123" name="Tytuł 2">
            <a:extLst>
              <a:ext uri="{FF2B5EF4-FFF2-40B4-BE49-F238E27FC236}">
                <a16:creationId xmlns:a16="http://schemas.microsoft.com/office/drawing/2014/main" id="{5A58EB6A-6E39-170B-F6AD-DF083450520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987675" y="404813"/>
            <a:ext cx="5761038" cy="10128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b="1" noProof="0" dirty="0"/>
              <a:t>Illicit enrichment offence - UNCAC</a:t>
            </a:r>
            <a:endParaRPr lang="en-GB" sz="2000" b="1" noProof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44580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ACC3D5-4602-9D11-1964-165F55CF1C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ymbol zastępczy zawartości 1">
            <a:extLst>
              <a:ext uri="{FF2B5EF4-FFF2-40B4-BE49-F238E27FC236}">
                <a16:creationId xmlns:a16="http://schemas.microsoft.com/office/drawing/2014/main" id="{D44FB885-8638-0BFA-D30A-EB272B64FA6E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395288" y="1700808"/>
            <a:ext cx="8353425" cy="45370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Bef>
                <a:spcPts val="600"/>
              </a:spcBef>
              <a:spcAft>
                <a:spcPts val="300"/>
              </a:spcAft>
              <a:buFont typeface="Wingdings" panose="05000000000000000000" pitchFamily="2" charset="2"/>
              <a:buChar char="q"/>
            </a:pPr>
            <a:r>
              <a:rPr lang="en-GB" sz="1800" noProof="0" dirty="0">
                <a:ea typeface="Times New Roman" panose="02020603050405020304" pitchFamily="18" charset="0"/>
              </a:rPr>
              <a:t>Art. 321(6) of French Criminal Code</a:t>
            </a:r>
          </a:p>
          <a:p>
            <a:pPr lvl="1">
              <a:spcBef>
                <a:spcPts val="6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GB" sz="1700" noProof="0" dirty="0"/>
              <a:t>the </a:t>
            </a:r>
            <a:r>
              <a:rPr lang="en-GB" sz="1700" b="1" u="sng" noProof="0" dirty="0"/>
              <a:t>failure to justify</a:t>
            </a:r>
            <a:r>
              <a:rPr lang="en-GB" sz="1700" b="1" noProof="0" dirty="0"/>
              <a:t> resources </a:t>
            </a:r>
            <a:r>
              <a:rPr lang="en-GB" sz="1700" noProof="0" dirty="0"/>
              <a:t>corresponding to one's lifestyle </a:t>
            </a:r>
          </a:p>
          <a:p>
            <a:pPr lvl="1">
              <a:spcBef>
                <a:spcPts val="6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GB" sz="1700" noProof="0" dirty="0"/>
              <a:t>or the failure to justify the </a:t>
            </a:r>
            <a:r>
              <a:rPr lang="en-GB" sz="1700" b="1" noProof="0" dirty="0"/>
              <a:t>origin of an asset held</a:t>
            </a:r>
            <a:r>
              <a:rPr lang="en-GB" sz="1700" noProof="0" dirty="0"/>
              <a:t>, </a:t>
            </a:r>
          </a:p>
          <a:p>
            <a:pPr lvl="1">
              <a:spcBef>
                <a:spcPts val="6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GB" sz="1700" noProof="0" dirty="0"/>
              <a:t>while being </a:t>
            </a:r>
            <a:r>
              <a:rPr lang="en-GB" sz="1700" b="1" noProof="0" dirty="0"/>
              <a:t>in regular contact </a:t>
            </a:r>
            <a:r>
              <a:rPr lang="en-GB" sz="1700" noProof="0" dirty="0"/>
              <a:t>with one or more persons who </a:t>
            </a:r>
          </a:p>
          <a:p>
            <a:pPr lvl="2">
              <a:spcBef>
                <a:spcPts val="6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en-GB" sz="1600" noProof="0" dirty="0"/>
              <a:t>engage in the commission of crimes or offences punishable by at least 5 years of imprisonment &amp; providing them with (in)direct profit, </a:t>
            </a:r>
          </a:p>
          <a:p>
            <a:pPr lvl="2">
              <a:spcBef>
                <a:spcPts val="6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en-GB" sz="1600" noProof="0" dirty="0"/>
              <a:t>or are the victims of one of these offences.</a:t>
            </a:r>
          </a:p>
          <a:p>
            <a:pPr lvl="0">
              <a:spcBef>
                <a:spcPts val="1200"/>
              </a:spcBef>
              <a:spcAft>
                <a:spcPts val="300"/>
              </a:spcAft>
              <a:buFont typeface="Wingdings" panose="05000000000000000000" pitchFamily="2" charset="2"/>
              <a:buChar char="q"/>
            </a:pPr>
            <a:r>
              <a:rPr lang="en-GB" sz="1800" noProof="0" dirty="0">
                <a:ea typeface="Times New Roman" panose="02020603050405020304" pitchFamily="18" charset="0"/>
              </a:rPr>
              <a:t>Art. 189(1) of Lithuanian Criminal Code</a:t>
            </a:r>
          </a:p>
          <a:p>
            <a:pPr lvl="1">
              <a:spcBef>
                <a:spcPts val="6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GB" sz="1700" b="1" noProof="0" dirty="0"/>
              <a:t>a person </a:t>
            </a:r>
            <a:r>
              <a:rPr lang="en-GB" sz="1700" noProof="0" dirty="0"/>
              <a:t>who </a:t>
            </a:r>
            <a:r>
              <a:rPr lang="en-GB" sz="1700" b="1" u="sng" noProof="0" dirty="0"/>
              <a:t>holds</a:t>
            </a:r>
            <a:r>
              <a:rPr lang="en-GB" sz="1700" noProof="0" dirty="0"/>
              <a:t> by right of ownership the property </a:t>
            </a:r>
          </a:p>
          <a:p>
            <a:pPr lvl="1">
              <a:spcBef>
                <a:spcPts val="6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GB" sz="1700" noProof="0" dirty="0"/>
              <a:t>whose </a:t>
            </a:r>
            <a:r>
              <a:rPr lang="en-GB" sz="1700" b="1" noProof="0" dirty="0"/>
              <a:t>value exceeds </a:t>
            </a:r>
            <a:r>
              <a:rPr lang="en-GB" sz="1700" noProof="0" dirty="0"/>
              <a:t>900 MSLs (45.000 EUR),</a:t>
            </a:r>
          </a:p>
          <a:p>
            <a:pPr lvl="1">
              <a:spcBef>
                <a:spcPts val="6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GB" sz="1700" noProof="0" dirty="0"/>
              <a:t>while being aware </a:t>
            </a:r>
            <a:r>
              <a:rPr lang="en-GB" sz="1700" i="1" noProof="0" dirty="0"/>
              <a:t>(intention)</a:t>
            </a:r>
            <a:r>
              <a:rPr lang="en-GB" sz="1700" noProof="0" dirty="0"/>
              <a:t> / having to be &amp; likely to be aware </a:t>
            </a:r>
            <a:r>
              <a:rPr lang="en-GB" sz="1700" i="1" noProof="0" dirty="0"/>
              <a:t>(negligence)</a:t>
            </a:r>
            <a:r>
              <a:rPr lang="en-GB" sz="1700" noProof="0" dirty="0"/>
              <a:t> </a:t>
            </a:r>
          </a:p>
          <a:p>
            <a:pPr lvl="1">
              <a:spcBef>
                <a:spcPts val="6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GB" sz="1700" noProof="0" dirty="0"/>
              <a:t>that such property </a:t>
            </a:r>
            <a:r>
              <a:rPr lang="en-GB" sz="1700" b="1" noProof="0" dirty="0"/>
              <a:t>could not have been acquired </a:t>
            </a:r>
            <a:r>
              <a:rPr lang="en-GB" sz="1700" noProof="0" dirty="0"/>
              <a:t>with legitimate income.</a:t>
            </a:r>
          </a:p>
          <a:p>
            <a:pPr marL="914400" lvl="2" indent="0">
              <a:lnSpc>
                <a:spcPct val="150000"/>
              </a:lnSpc>
              <a:spcBef>
                <a:spcPts val="0"/>
              </a:spcBef>
              <a:buNone/>
            </a:pPr>
            <a:endParaRPr lang="en-GB" sz="1800" noProof="0" dirty="0">
              <a:ea typeface="Times New Roman" panose="02020603050405020304" pitchFamily="18" charset="0"/>
            </a:endParaRPr>
          </a:p>
        </p:txBody>
      </p:sp>
      <p:sp>
        <p:nvSpPr>
          <p:cNvPr id="5123" name="Tytuł 2">
            <a:extLst>
              <a:ext uri="{FF2B5EF4-FFF2-40B4-BE49-F238E27FC236}">
                <a16:creationId xmlns:a16="http://schemas.microsoft.com/office/drawing/2014/main" id="{A0543129-892F-4032-1AB5-65039C18701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987675" y="404813"/>
            <a:ext cx="5761038" cy="10128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b="1" noProof="0" dirty="0"/>
              <a:t>Illicit enrichment offence – EU Member States</a:t>
            </a:r>
            <a:endParaRPr lang="en-GB" sz="2000" b="1" noProof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051251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90AD2F-6B50-55AD-91D8-515089CF4D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ymbol zastępczy zawartości 1">
            <a:extLst>
              <a:ext uri="{FF2B5EF4-FFF2-40B4-BE49-F238E27FC236}">
                <a16:creationId xmlns:a16="http://schemas.microsoft.com/office/drawing/2014/main" id="{77F036A8-71C8-8A9D-AB63-0181112F17A2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395288" y="1700808"/>
            <a:ext cx="8353425" cy="45370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40000" lvl="2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GB" sz="1800" noProof="0" dirty="0">
                <a:solidFill>
                  <a:srgbClr val="002060"/>
                </a:solidFill>
              </a:rPr>
              <a:t>Illicit enrichment offence </a:t>
            </a:r>
            <a:r>
              <a:rPr lang="pl-PL" sz="1800" noProof="0" dirty="0" err="1">
                <a:solidFill>
                  <a:srgbClr val="002060"/>
                </a:solidFill>
              </a:rPr>
              <a:t>may</a:t>
            </a:r>
            <a:r>
              <a:rPr lang="pl-PL" sz="1800" noProof="0" dirty="0">
                <a:solidFill>
                  <a:srgbClr val="002060"/>
                </a:solidFill>
              </a:rPr>
              <a:t> be</a:t>
            </a:r>
            <a:r>
              <a:rPr lang="en-GB" sz="1800" noProof="0" dirty="0">
                <a:solidFill>
                  <a:srgbClr val="002060"/>
                </a:solidFill>
              </a:rPr>
              <a:t> based on:</a:t>
            </a:r>
          </a:p>
          <a:p>
            <a:pPr marL="720000" lvl="3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sz="1700" b="1" u="sng" noProof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holding</a:t>
            </a:r>
            <a:r>
              <a:rPr lang="en-GB" sz="1700" b="1" noProof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assets </a:t>
            </a:r>
            <a:r>
              <a:rPr lang="en-GB" sz="1700" noProof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significant value / inadequate to disclosed income 	</a:t>
            </a:r>
            <a:r>
              <a:rPr lang="en-GB" sz="1600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→ </a:t>
            </a:r>
            <a:r>
              <a:rPr lang="en-GB" sz="1600" noProof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burden of proof on the </a:t>
            </a:r>
            <a:r>
              <a:rPr lang="en-GB" sz="1600" b="1" noProof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prosecution</a:t>
            </a:r>
            <a:r>
              <a:rPr lang="en-GB" sz="1600" noProof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(LT)</a:t>
            </a:r>
          </a:p>
          <a:p>
            <a:pPr marL="720000" lvl="3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sz="1700" b="1" u="sng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failing</a:t>
            </a:r>
            <a:r>
              <a:rPr lang="en-GB" sz="1700" b="1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en-GB" sz="1700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reasonably </a:t>
            </a:r>
            <a:r>
              <a:rPr lang="en-GB" sz="1700" b="1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explain</a:t>
            </a:r>
            <a:r>
              <a:rPr lang="en-GB" sz="1700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 legal origin of assets 			</a:t>
            </a:r>
            <a:r>
              <a:rPr lang="en-GB" sz="1600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→ burden of proof on the </a:t>
            </a:r>
            <a:r>
              <a:rPr lang="en-GB" sz="1600" b="1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defendant</a:t>
            </a:r>
            <a:r>
              <a:rPr lang="en-GB" sz="1600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? (FR/UN)</a:t>
            </a:r>
          </a:p>
          <a:p>
            <a:pPr marL="711450" lvl="3" indent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1800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sz="1600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</a:p>
          <a:p>
            <a:pPr marL="720000" lvl="3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sz="1700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GB" sz="1700" b="1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 official </a:t>
            </a:r>
            <a:r>
              <a:rPr lang="en-GB" sz="1700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→</a:t>
            </a:r>
            <a:r>
              <a:rPr lang="en-GB" sz="1600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transparency requirement (UN)</a:t>
            </a:r>
          </a:p>
          <a:p>
            <a:pPr marL="720000" lvl="3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sz="1700" b="1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anyone</a:t>
            </a:r>
            <a:r>
              <a:rPr lang="en-GB" sz="1700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→ </a:t>
            </a:r>
            <a:r>
              <a:rPr lang="en-GB" sz="1600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link to criminal activity, not always incl. in the provision (FR/LT)</a:t>
            </a:r>
          </a:p>
          <a:p>
            <a:pPr marL="711450" lvl="3" indent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1600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when the accused is</a:t>
            </a:r>
          </a:p>
          <a:p>
            <a:pPr marL="720000" lvl="3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sz="1700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acting (only) intentionally (FR/UN)</a:t>
            </a:r>
            <a:endParaRPr lang="en-GB" sz="1700" noProof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20000" lvl="3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sz="1700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(also) being aware or having to be and likely to be aware… (LT)</a:t>
            </a:r>
          </a:p>
        </p:txBody>
      </p:sp>
      <p:sp>
        <p:nvSpPr>
          <p:cNvPr id="5123" name="Tytuł 2">
            <a:extLst>
              <a:ext uri="{FF2B5EF4-FFF2-40B4-BE49-F238E27FC236}">
                <a16:creationId xmlns:a16="http://schemas.microsoft.com/office/drawing/2014/main" id="{15F83B6A-A85F-C311-71BB-D774CF0F528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987675" y="404813"/>
            <a:ext cx="5761038" cy="10128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marL="0" lvl="0" indent="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b="1" noProof="0" dirty="0">
                <a:ea typeface="Calibri" panose="020F0502020204030204" pitchFamily="34" charset="0"/>
              </a:rPr>
              <a:t>Partial conclusions (1/3)</a:t>
            </a:r>
            <a:endParaRPr lang="en-GB" sz="2000" b="1" noProof="0" dirty="0">
              <a:effectLst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14212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ymbol zastępczy zawartości 1"/>
          <p:cNvSpPr>
            <a:spLocks noGrp="1"/>
          </p:cNvSpPr>
          <p:nvPr>
            <p:ph idx="1"/>
          </p:nvPr>
        </p:nvSpPr>
        <p:spPr bwMode="auto">
          <a:xfrm>
            <a:off x="395288" y="1700808"/>
            <a:ext cx="8353425" cy="45370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40000" lvl="3" indent="-285750" algn="just">
              <a:spcBef>
                <a:spcPts val="600"/>
              </a:spcBef>
              <a:spcAft>
                <a:spcPts val="300"/>
              </a:spcAft>
              <a:buFont typeface="Wingdings" panose="05000000000000000000" pitchFamily="2" charset="2"/>
              <a:buChar char="q"/>
            </a:pPr>
            <a:r>
              <a:rPr lang="en-GB" sz="1800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Problems with fundamental rights:</a:t>
            </a:r>
          </a:p>
          <a:p>
            <a:pPr marL="997200" lvl="3" indent="-285750" algn="just">
              <a:spcBef>
                <a:spcPts val="6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GB" sz="1600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GB" sz="1600" b="1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presumption of innocence </a:t>
            </a:r>
            <a:r>
              <a:rPr lang="en-GB" sz="1600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vs. of illicit origin of assets </a:t>
            </a:r>
          </a:p>
          <a:p>
            <a:pPr marL="997200" lvl="3" indent="-285750" algn="just">
              <a:spcBef>
                <a:spcPts val="6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GB" sz="1600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GB" sz="1600" b="1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right to silence </a:t>
            </a:r>
            <a:r>
              <a:rPr lang="en-GB" sz="1600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vs. conviction if the accused remains silent</a:t>
            </a:r>
          </a:p>
          <a:p>
            <a:pPr marL="997200" lvl="3" indent="-285750" algn="just">
              <a:spcBef>
                <a:spcPts val="6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GB" sz="1600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GB" sz="1600" b="1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privilege against self-incrimination </a:t>
            </a:r>
            <a:r>
              <a:rPr lang="en-GB" sz="1600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vs. explaining the discrepancy</a:t>
            </a:r>
          </a:p>
          <a:p>
            <a:pPr marL="997200" lvl="3" indent="-285750" algn="just">
              <a:spcBef>
                <a:spcPts val="6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GB" sz="1600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GB" sz="1600" b="1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proportionality</a:t>
            </a:r>
            <a:r>
              <a:rPr lang="en-GB" sz="1600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requirement vs. the aim / seriousness of a crime (not always disclosed in a provision) / transparency duties</a:t>
            </a:r>
          </a:p>
          <a:p>
            <a:pPr marL="997200" lvl="3" indent="-285750" algn="just">
              <a:spcBef>
                <a:spcPts val="6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GB" sz="1600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GB" sz="1600" b="1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non-retroactivity</a:t>
            </a:r>
            <a:r>
              <a:rPr lang="en-GB" sz="1600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principle: acquisition vs. possession of ill</a:t>
            </a:r>
            <a:r>
              <a:rPr lang="pl-PL" sz="1600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GB" sz="1600" noProof="0" dirty="0" err="1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cit</a:t>
            </a:r>
            <a:r>
              <a:rPr lang="en-GB" sz="1600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assets </a:t>
            </a:r>
          </a:p>
          <a:p>
            <a:pPr marL="540000" lvl="3" indent="-285750" algn="just">
              <a:spcBef>
                <a:spcPts val="1200"/>
              </a:spcBef>
              <a:spcAft>
                <a:spcPts val="300"/>
              </a:spcAft>
              <a:buFont typeface="Wingdings" panose="05000000000000000000" pitchFamily="2" charset="2"/>
              <a:buChar char="q"/>
            </a:pPr>
            <a:r>
              <a:rPr lang="en-GB" sz="1800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Proposed solutions:</a:t>
            </a:r>
          </a:p>
          <a:p>
            <a:pPr marL="997200" lvl="3" indent="-285750" algn="just">
              <a:spcBef>
                <a:spcPts val="6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GB" sz="1600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GB" sz="1600" b="1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burden of proof </a:t>
            </a:r>
            <a:r>
              <a:rPr lang="en-GB" sz="1600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always (initially) </a:t>
            </a:r>
            <a:r>
              <a:rPr lang="en-GB" sz="1600" b="1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the prosecution</a:t>
            </a:r>
            <a:r>
              <a:rPr lang="en-GB" sz="1600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but</a:t>
            </a:r>
          </a:p>
          <a:p>
            <a:pPr marL="1454400" lvl="4" indent="-285750" algn="just">
              <a:spcBef>
                <a:spcPts val="6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en-GB" sz="1600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need to ensure broad access to information about any person</a:t>
            </a:r>
          </a:p>
          <a:p>
            <a:pPr marL="1454400" lvl="4" indent="-285750" algn="just">
              <a:spcBef>
                <a:spcPts val="6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en-GB" sz="1600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prosecution supports the accusation</a:t>
            </a:r>
          </a:p>
          <a:p>
            <a:pPr marL="997200" lvl="4" indent="-285750" algn="just">
              <a:spcBef>
                <a:spcPts val="6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GB" sz="1600" b="1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clear restrictions </a:t>
            </a:r>
            <a:r>
              <a:rPr lang="en-GB" sz="1600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the wording of the provision</a:t>
            </a:r>
          </a:p>
          <a:p>
            <a:pPr marL="1454400" lvl="5" indent="-285750" algn="just">
              <a:spcBef>
                <a:spcPts val="6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en-GB" sz="1600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only public officials / specific criminal offences</a:t>
            </a:r>
            <a:r>
              <a:rPr lang="pl-PL" sz="1600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pl-PL" sz="1600" noProof="0" dirty="0" err="1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committed</a:t>
            </a:r>
            <a:r>
              <a:rPr lang="pl-PL" sz="1600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by </a:t>
            </a:r>
            <a:r>
              <a:rPr lang="pl-PL" sz="1600" noProof="0" dirty="0" err="1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</a:t>
            </a:r>
            <a:r>
              <a:rPr lang="pl-PL" sz="160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pl-PL" sz="1600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person)</a:t>
            </a:r>
            <a:endParaRPr lang="en-GB" sz="1600" noProof="0" dirty="0">
              <a:solidFill>
                <a:srgbClr val="002D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23" name="Tytuł 2"/>
          <p:cNvSpPr>
            <a:spLocks noGrp="1"/>
          </p:cNvSpPr>
          <p:nvPr>
            <p:ph type="title"/>
          </p:nvPr>
        </p:nvSpPr>
        <p:spPr bwMode="auto">
          <a:xfrm>
            <a:off x="2987675" y="404813"/>
            <a:ext cx="5761038" cy="10128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marL="0" lvl="0" indent="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b="1" noProof="0" dirty="0">
                <a:ea typeface="Calibri" panose="020F0502020204030204" pitchFamily="34" charset="0"/>
              </a:rPr>
              <a:t>Fundamental rights &amp; legal principles</a:t>
            </a:r>
            <a:endParaRPr lang="en-GB" sz="2000" b="1" noProof="0" dirty="0">
              <a:effectLst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928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532426-24A2-9155-6AD4-B8608B0BB2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ymbol zastępczy zawartości 1">
            <a:extLst>
              <a:ext uri="{FF2B5EF4-FFF2-40B4-BE49-F238E27FC236}">
                <a16:creationId xmlns:a16="http://schemas.microsoft.com/office/drawing/2014/main" id="{1A18FDBD-4428-9F89-1A6C-A6E3285DD56E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395288" y="1700808"/>
            <a:ext cx="8353425" cy="45370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GB" sz="1800" noProof="0" dirty="0">
                <a:ea typeface="Times New Roman" panose="02020603050405020304" pitchFamily="18" charset="0"/>
              </a:rPr>
              <a:t>Article 13 of </a:t>
            </a:r>
            <a:r>
              <a:rPr lang="en-GB" sz="1800" noProof="0" dirty="0"/>
              <a:t>the projected EU Directive on combating corruption (2023)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1700" noProof="0" dirty="0"/>
              <a:t>the intentional 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1700" b="1" u="sng" noProof="0" dirty="0"/>
              <a:t>acquisition, possession or use 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1700" noProof="0" dirty="0"/>
              <a:t>by a </a:t>
            </a:r>
            <a:r>
              <a:rPr lang="en-GB" sz="1700" b="1" noProof="0" dirty="0"/>
              <a:t>public official 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1700" noProof="0" dirty="0"/>
              <a:t>of property </a:t>
            </a:r>
            <a:r>
              <a:rPr lang="en-GB" sz="1700" b="1" noProof="0" dirty="0"/>
              <a:t>that </a:t>
            </a:r>
            <a:r>
              <a:rPr lang="en-GB" sz="1700" b="1" u="sng" noProof="0" dirty="0"/>
              <a:t>that official knows </a:t>
            </a:r>
            <a:r>
              <a:rPr lang="en-GB" sz="1700" b="1" noProof="0" dirty="0"/>
              <a:t>is derived from the commission of </a:t>
            </a:r>
            <a:r>
              <a:rPr lang="en-GB" sz="1700" noProof="0" dirty="0"/>
              <a:t>any of the </a:t>
            </a:r>
            <a:r>
              <a:rPr lang="en-GB" sz="1700" b="1" noProof="0" dirty="0"/>
              <a:t>offences set out in Articles 7 to 12 and 14:</a:t>
            </a:r>
          </a:p>
          <a:p>
            <a:pPr lvl="2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GB" sz="1600" noProof="0" dirty="0"/>
              <a:t>bribery, misappropriation, trading in influence, abuse of functions, obstruction of justice &amp; incitement, aiding, abetting, and attempt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1700" b="1" noProof="0" dirty="0"/>
              <a:t>irrespective of whether that official was involved</a:t>
            </a:r>
            <a:r>
              <a:rPr lang="en-GB" sz="1700" noProof="0" dirty="0"/>
              <a:t> in the commission of that offence. 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n-GB" sz="1800" noProof="0" dirty="0"/>
          </a:p>
          <a:p>
            <a:pPr marL="997200" lvl="2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GB" sz="1800" noProof="0" dirty="0">
              <a:ea typeface="Times New Roman" panose="02020603050405020304" pitchFamily="18" charset="0"/>
            </a:endParaRPr>
          </a:p>
        </p:txBody>
      </p:sp>
      <p:sp>
        <p:nvSpPr>
          <p:cNvPr id="5123" name="Tytuł 2">
            <a:extLst>
              <a:ext uri="{FF2B5EF4-FFF2-40B4-BE49-F238E27FC236}">
                <a16:creationId xmlns:a16="http://schemas.microsoft.com/office/drawing/2014/main" id="{A57078F2-EFF7-8022-729C-2B4B1DFD8AF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987675" y="404813"/>
            <a:ext cx="5761038" cy="10128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b="1" noProof="0" dirty="0"/>
              <a:t>Enrichment from corruption offences – EU </a:t>
            </a:r>
            <a:endParaRPr lang="en-GB" sz="2000" b="1" noProof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5188888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999043-C63A-7142-92D3-E733D2D99B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ymbol zastępczy zawartości 1">
            <a:extLst>
              <a:ext uri="{FF2B5EF4-FFF2-40B4-BE49-F238E27FC236}">
                <a16:creationId xmlns:a16="http://schemas.microsoft.com/office/drawing/2014/main" id="{C141E078-07FF-D093-C17F-9A47AEE6A2D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395288" y="1700808"/>
            <a:ext cx="8353425" cy="45370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GB" sz="1800" noProof="0" dirty="0">
                <a:ea typeface="Times New Roman" panose="02020603050405020304" pitchFamily="18" charset="0"/>
              </a:rPr>
              <a:t>Art. 13 in </a:t>
            </a:r>
            <a:r>
              <a:rPr lang="en-GB" sz="1800" noProof="0" dirty="0"/>
              <a:t>Jan’2026 </a:t>
            </a:r>
            <a:r>
              <a:rPr lang="en-GB" sz="1600" noProof="0" dirty="0"/>
              <a:t>[provisional agreement from interinstitutional negotiations]</a:t>
            </a:r>
          </a:p>
          <a:p>
            <a:pPr marL="720000" lvl="1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1700" noProof="0" dirty="0"/>
              <a:t>the intentional </a:t>
            </a:r>
          </a:p>
          <a:p>
            <a:pPr marL="720000" lvl="1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1700" noProof="0" dirty="0"/>
              <a:t>acquisition, possession or use of property </a:t>
            </a:r>
          </a:p>
          <a:p>
            <a:pPr marL="720000" lvl="1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1700" noProof="0" dirty="0"/>
              <a:t>by a public official </a:t>
            </a:r>
          </a:p>
          <a:p>
            <a:pPr marL="720000" lvl="1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1700" b="1" u="sng" noProof="0" dirty="0"/>
              <a:t>knowing at the time of receipt</a:t>
            </a:r>
            <a:r>
              <a:rPr lang="en-GB" sz="1700" noProof="0" dirty="0"/>
              <a:t>, that such property was derived from the commission </a:t>
            </a:r>
            <a:r>
              <a:rPr lang="en-GB" sz="1700" b="1" u="sng" noProof="0" dirty="0"/>
              <a:t>by another public official </a:t>
            </a:r>
            <a:r>
              <a:rPr lang="en-GB" sz="1700" noProof="0" dirty="0"/>
              <a:t>of any of the offences referred to in Articles 7 </a:t>
            </a:r>
            <a:r>
              <a:rPr lang="en-GB" sz="1700" b="1" u="sng" noProof="0" dirty="0"/>
              <a:t>to 10</a:t>
            </a:r>
            <a:r>
              <a:rPr lang="en-GB" sz="1700" noProof="0" dirty="0"/>
              <a:t>, 12 and 14, </a:t>
            </a:r>
          </a:p>
          <a:p>
            <a:pPr lvl="2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GB" sz="1700" noProof="0" dirty="0"/>
              <a:t>bribery, misappropriation, trading in influence, </a:t>
            </a:r>
            <a:r>
              <a:rPr lang="en-GB" sz="1700" strike="sngStrike" noProof="0" dirty="0"/>
              <a:t>abuse of functions</a:t>
            </a:r>
            <a:r>
              <a:rPr lang="en-GB" sz="1700" noProof="0" dirty="0"/>
              <a:t>, obstruction of justice &amp; incitement, aiding, abetting, and attempt</a:t>
            </a:r>
          </a:p>
          <a:p>
            <a:pPr marL="720000" lvl="1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l-PL" sz="1700" strike="sngStrike" dirty="0"/>
              <a:t>i</a:t>
            </a:r>
            <a:r>
              <a:rPr lang="en-GB" sz="1700" strike="sngStrike" noProof="0" dirty="0" err="1"/>
              <a:t>rrespect</a:t>
            </a:r>
            <a:r>
              <a:rPr lang="pl-PL" sz="1700" strike="sngStrike" noProof="0" dirty="0"/>
              <a:t>.</a:t>
            </a:r>
            <a:r>
              <a:rPr lang="en-GB" sz="1700" strike="sngStrike" noProof="0" dirty="0"/>
              <a:t> of whet</a:t>
            </a:r>
            <a:r>
              <a:rPr lang="pl-PL" sz="1700" strike="sngStrike" noProof="0" dirty="0"/>
              <a:t>h.</a:t>
            </a:r>
            <a:r>
              <a:rPr lang="en-GB" sz="1700" strike="sngStrike" noProof="0" dirty="0"/>
              <a:t> that official was involved in the comm</a:t>
            </a:r>
            <a:r>
              <a:rPr lang="pl-PL" sz="1700" strike="sngStrike" noProof="0" dirty="0" err="1"/>
              <a:t>ission</a:t>
            </a:r>
            <a:r>
              <a:rPr lang="en-GB" sz="1700" strike="sngStrike" noProof="0" dirty="0"/>
              <a:t> of that offence</a:t>
            </a:r>
            <a:endParaRPr lang="en-GB" sz="1700" noProof="0" dirty="0"/>
          </a:p>
          <a:p>
            <a:pPr lvl="1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n-GB" sz="1800" noProof="0" dirty="0"/>
          </a:p>
          <a:p>
            <a:pPr marL="997200" lvl="2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GB" sz="1800" noProof="0" dirty="0">
              <a:ea typeface="Times New Roman" panose="02020603050405020304" pitchFamily="18" charset="0"/>
            </a:endParaRPr>
          </a:p>
        </p:txBody>
      </p:sp>
      <p:sp>
        <p:nvSpPr>
          <p:cNvPr id="5123" name="Tytuł 2">
            <a:extLst>
              <a:ext uri="{FF2B5EF4-FFF2-40B4-BE49-F238E27FC236}">
                <a16:creationId xmlns:a16="http://schemas.microsoft.com/office/drawing/2014/main" id="{0CCDB3BF-1D40-F24F-4204-B55666D54B0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987675" y="404813"/>
            <a:ext cx="5761038" cy="10128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b="1" noProof="0" dirty="0"/>
              <a:t>Enrichment from corruption offences – EU </a:t>
            </a:r>
            <a:endParaRPr lang="en-GB" sz="2000" b="1" noProof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4412982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B4B397-69FE-C6F5-1AF9-BD7F78241C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ymbol zastępczy zawartości 1">
            <a:extLst>
              <a:ext uri="{FF2B5EF4-FFF2-40B4-BE49-F238E27FC236}">
                <a16:creationId xmlns:a16="http://schemas.microsoft.com/office/drawing/2014/main" id="{21A4E3A1-7813-E8EA-C66C-42300E287EFE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395288" y="1700808"/>
            <a:ext cx="8353425" cy="45370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GB" sz="1800" noProof="0" dirty="0">
                <a:ea typeface="Times New Roman" panose="02020603050405020304" pitchFamily="18" charset="0"/>
              </a:rPr>
              <a:t>Art. 13a in </a:t>
            </a:r>
            <a:r>
              <a:rPr lang="en-GB" sz="1800" noProof="0" dirty="0"/>
              <a:t>Jan’2026 [</a:t>
            </a:r>
            <a:r>
              <a:rPr lang="en-GB" sz="1800" i="1" noProof="0" dirty="0"/>
              <a:t>Concealment</a:t>
            </a:r>
            <a:r>
              <a:rPr lang="en-GB" sz="1800" noProof="0" dirty="0"/>
              <a:t>]</a:t>
            </a:r>
            <a:endParaRPr lang="en-GB" sz="1800" b="1" noProof="0" dirty="0"/>
          </a:p>
          <a:p>
            <a:pPr lvl="1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1700" noProof="0" dirty="0"/>
              <a:t>the intentional 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1700" b="1" noProof="0" dirty="0"/>
              <a:t>concealment or disguising </a:t>
            </a:r>
            <a:r>
              <a:rPr lang="en-GB" sz="1700" noProof="0" dirty="0"/>
              <a:t>of the </a:t>
            </a:r>
            <a:r>
              <a:rPr lang="en-GB" sz="1700" b="1" noProof="0" dirty="0"/>
              <a:t>true nature</a:t>
            </a:r>
            <a:r>
              <a:rPr lang="en-GB" sz="1700" noProof="0" dirty="0"/>
              <a:t>, source, location, disposition, movement, rights 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1700" noProof="0" dirty="0"/>
              <a:t>with respect to, or ownership of property, 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1700" b="1" noProof="0" dirty="0"/>
              <a:t>knowing that such property is derived from </a:t>
            </a:r>
            <a:r>
              <a:rPr lang="en-GB" sz="1700" noProof="0" dirty="0"/>
              <a:t>the commission of any of the offences referred to in Articles 7 to 10, 12 and 14.</a:t>
            </a:r>
          </a:p>
          <a:p>
            <a:pPr marL="457200" lvl="1" indent="0">
              <a:lnSpc>
                <a:spcPct val="150000"/>
              </a:lnSpc>
              <a:spcBef>
                <a:spcPts val="0"/>
              </a:spcBef>
              <a:buNone/>
            </a:pPr>
            <a:endParaRPr lang="en-GB" sz="1700" noProof="0" dirty="0"/>
          </a:p>
          <a:p>
            <a:pPr marL="457200" lvl="1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GB" sz="1800" noProof="0" dirty="0"/>
              <a:t>Inciting, aiding, abetting, &amp; attempt to Articles 13 &amp; 13a is a criminal offence.</a:t>
            </a:r>
            <a:endParaRPr lang="en-GB" sz="1700" noProof="0" dirty="0"/>
          </a:p>
          <a:p>
            <a:pPr marL="997200" lvl="2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GB" sz="1800" noProof="0" dirty="0">
              <a:ea typeface="Times New Roman" panose="02020603050405020304" pitchFamily="18" charset="0"/>
            </a:endParaRPr>
          </a:p>
        </p:txBody>
      </p:sp>
      <p:sp>
        <p:nvSpPr>
          <p:cNvPr id="5123" name="Tytuł 2">
            <a:extLst>
              <a:ext uri="{FF2B5EF4-FFF2-40B4-BE49-F238E27FC236}">
                <a16:creationId xmlns:a16="http://schemas.microsoft.com/office/drawing/2014/main" id="{0C9543A1-7F41-79CE-4AB6-D04BE2C8318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987675" y="404813"/>
            <a:ext cx="5761038" cy="10128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b="1" noProof="0" dirty="0"/>
              <a:t>Enrichment from corruption offences – EU </a:t>
            </a:r>
            <a:endParaRPr lang="en-GB" sz="2000" b="1" noProof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173301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6BCE41-B595-DCBB-2898-59760D2AE3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ymbol zastępczy zawartości 1">
            <a:extLst>
              <a:ext uri="{FF2B5EF4-FFF2-40B4-BE49-F238E27FC236}">
                <a16:creationId xmlns:a16="http://schemas.microsoft.com/office/drawing/2014/main" id="{15ADBAC5-74F6-DCCE-B2CC-8496F7C457AC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395288" y="1700808"/>
            <a:ext cx="8353425" cy="45370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Bef>
                <a:spcPts val="600"/>
              </a:spcBef>
              <a:spcAft>
                <a:spcPts val="200"/>
              </a:spcAft>
              <a:buFont typeface="Wingdings" panose="05000000000000000000" pitchFamily="2" charset="2"/>
              <a:buChar char="q"/>
            </a:pPr>
            <a:r>
              <a:rPr lang="en-GB" sz="1700" noProof="0" dirty="0">
                <a:ea typeface="Times New Roman" panose="02020603050405020304" pitchFamily="18" charset="0"/>
              </a:rPr>
              <a:t>Recital 16 of </a:t>
            </a:r>
            <a:r>
              <a:rPr lang="en-GB" sz="1700" noProof="0" dirty="0"/>
              <a:t>the preamble (2023</a:t>
            </a:r>
            <a:r>
              <a:rPr lang="pl-PL" sz="1700" noProof="0" dirty="0"/>
              <a:t> </a:t>
            </a:r>
            <a:r>
              <a:rPr lang="en-GB" sz="1700" dirty="0"/>
              <a:t>→</a:t>
            </a:r>
            <a:r>
              <a:rPr lang="pl-PL" sz="1700" noProof="0" dirty="0"/>
              <a:t> 2026</a:t>
            </a:r>
            <a:r>
              <a:rPr lang="en-GB" sz="1700" noProof="0" dirty="0"/>
              <a:t>)</a:t>
            </a:r>
          </a:p>
          <a:p>
            <a:pPr marL="457200" lvl="1" indent="0">
              <a:spcBef>
                <a:spcPts val="600"/>
              </a:spcBef>
              <a:spcAft>
                <a:spcPts val="200"/>
              </a:spcAft>
              <a:buNone/>
            </a:pPr>
            <a:r>
              <a:rPr lang="en-GB" sz="1600" noProof="0" dirty="0"/>
              <a:t>The criminal offence of enrichment:</a:t>
            </a:r>
          </a:p>
          <a:p>
            <a:pPr lvl="1">
              <a:spcBef>
                <a:spcPts val="600"/>
              </a:spcBef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GB" sz="1600" strike="sngStrike" noProof="0" dirty="0"/>
              <a:t>addresses cases where the </a:t>
            </a:r>
            <a:r>
              <a:rPr lang="en-GB" sz="1600" b="1" strike="sngStrike" noProof="0" dirty="0"/>
              <a:t>corruption</a:t>
            </a:r>
            <a:r>
              <a:rPr lang="en-GB" sz="1600" strike="sngStrike" noProof="0" dirty="0"/>
              <a:t> offence(s) </a:t>
            </a:r>
            <a:r>
              <a:rPr lang="en-GB" sz="1600" b="1" strike="sngStrike" noProof="0" dirty="0"/>
              <a:t>cannot be proven</a:t>
            </a:r>
            <a:r>
              <a:rPr lang="en-GB" sz="1600" b="1" noProof="0" dirty="0"/>
              <a:t> </a:t>
            </a:r>
          </a:p>
          <a:p>
            <a:pPr lvl="1">
              <a:spcBef>
                <a:spcPts val="600"/>
              </a:spcBef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GB" sz="1600" i="1" noProof="0" dirty="0"/>
              <a:t>is meant to incriminate the deed of a public official who acquires, possesses or uses property </a:t>
            </a:r>
            <a:r>
              <a:rPr lang="en-GB" sz="1600" b="1" i="1" noProof="0" dirty="0"/>
              <a:t>which the public official knows </a:t>
            </a:r>
            <a:r>
              <a:rPr lang="en-GB" sz="1600" i="1" noProof="0" dirty="0"/>
              <a:t>to be derived from corruption offences committed by a different public official.</a:t>
            </a:r>
            <a:endParaRPr lang="en-GB" sz="1600" b="1" i="1" noProof="0" dirty="0"/>
          </a:p>
          <a:p>
            <a:pPr lvl="1">
              <a:spcBef>
                <a:spcPts val="600"/>
              </a:spcBef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GB" sz="1600" strike="sngStrike" noProof="0" dirty="0"/>
              <a:t>builds upon the rules on the criminal offence of money laundering </a:t>
            </a:r>
          </a:p>
          <a:p>
            <a:pPr lvl="2">
              <a:spcBef>
                <a:spcPts val="600"/>
              </a:spcBef>
              <a:spcAft>
                <a:spcPts val="200"/>
              </a:spcAft>
              <a:buFont typeface="Wingdings" panose="05000000000000000000" pitchFamily="2" charset="2"/>
              <a:buChar char="Ø"/>
            </a:pPr>
            <a:r>
              <a:rPr lang="en-GB" sz="1600" b="1" noProof="0" dirty="0"/>
              <a:t>is the property derived </a:t>
            </a:r>
            <a:r>
              <a:rPr lang="en-GB" sz="1600" noProof="0" dirty="0"/>
              <a:t>from criminal involvement in a corruption?</a:t>
            </a:r>
          </a:p>
          <a:p>
            <a:pPr lvl="2">
              <a:spcBef>
                <a:spcPts val="600"/>
              </a:spcBef>
              <a:spcAft>
                <a:spcPts val="200"/>
              </a:spcAft>
              <a:buFont typeface="Wingdings" panose="05000000000000000000" pitchFamily="2" charset="2"/>
              <a:buChar char="Ø"/>
            </a:pPr>
            <a:r>
              <a:rPr lang="en-GB" sz="1600" noProof="0" dirty="0"/>
              <a:t>did </a:t>
            </a:r>
            <a:r>
              <a:rPr lang="en-GB" sz="1600" b="1" noProof="0" dirty="0"/>
              <a:t>the person have knowledge </a:t>
            </a:r>
            <a:r>
              <a:rPr lang="en-GB" sz="1600" noProof="0" dirty="0"/>
              <a:t>of that?</a:t>
            </a:r>
          </a:p>
          <a:p>
            <a:pPr marL="914400" lvl="2" indent="0">
              <a:spcBef>
                <a:spcPts val="600"/>
              </a:spcBef>
              <a:spcAft>
                <a:spcPts val="200"/>
              </a:spcAft>
              <a:buNone/>
            </a:pPr>
            <a:r>
              <a:rPr lang="en-GB" sz="1600" noProof="0" dirty="0"/>
              <a:t> 	→ </a:t>
            </a:r>
            <a:r>
              <a:rPr lang="en-GB" sz="1600" b="1" noProof="0" dirty="0"/>
              <a:t>the specific circumstances of each case </a:t>
            </a:r>
          </a:p>
          <a:p>
            <a:pPr marL="1602000" lvl="4">
              <a:spcBef>
                <a:spcPts val="600"/>
              </a:spcBef>
              <a:spcAft>
                <a:spcPts val="200"/>
              </a:spcAft>
              <a:buFont typeface="Wingdings" panose="05000000000000000000" pitchFamily="2" charset="2"/>
              <a:buChar char="ü"/>
            </a:pPr>
            <a:r>
              <a:rPr lang="en-GB" sz="1600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value of the property disproportionate to the lawful income</a:t>
            </a:r>
          </a:p>
          <a:p>
            <a:pPr lvl="3">
              <a:spcBef>
                <a:spcPts val="600"/>
              </a:spcBef>
              <a:spcAft>
                <a:spcPts val="200"/>
              </a:spcAft>
              <a:buFont typeface="Wingdings" panose="05000000000000000000" pitchFamily="2" charset="2"/>
              <a:buChar char="ü"/>
            </a:pPr>
            <a:r>
              <a:rPr lang="en-GB" sz="1600" noProof="0" dirty="0">
                <a:solidFill>
                  <a:srgbClr val="002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criminal activity &amp; acquisition of property occurred at the same time </a:t>
            </a:r>
          </a:p>
          <a:p>
            <a:pPr lvl="2">
              <a:spcBef>
                <a:spcPts val="600"/>
              </a:spcBef>
              <a:spcAft>
                <a:spcPts val="200"/>
              </a:spcAft>
              <a:buFont typeface="Wingdings" panose="05000000000000000000" pitchFamily="2" charset="2"/>
              <a:buChar char="Ø"/>
            </a:pPr>
            <a:r>
              <a:rPr lang="en-GB" sz="1600" b="1" noProof="0" dirty="0"/>
              <a:t>does not require establishing knowledge of all the factual elements </a:t>
            </a:r>
            <a:r>
              <a:rPr lang="en-GB" sz="1600" noProof="0" dirty="0"/>
              <a:t>/ all circumstances relating to the crim. involvement, incl. perpetrator </a:t>
            </a:r>
          </a:p>
          <a:p>
            <a:pPr lvl="1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en-GB" sz="1700" noProof="0" dirty="0"/>
          </a:p>
          <a:p>
            <a:pPr marL="997200" lvl="2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GB" sz="1800" noProof="0" dirty="0">
              <a:ea typeface="Times New Roman" panose="02020603050405020304" pitchFamily="18" charset="0"/>
            </a:endParaRPr>
          </a:p>
        </p:txBody>
      </p:sp>
      <p:sp>
        <p:nvSpPr>
          <p:cNvPr id="5123" name="Tytuł 2">
            <a:extLst>
              <a:ext uri="{FF2B5EF4-FFF2-40B4-BE49-F238E27FC236}">
                <a16:creationId xmlns:a16="http://schemas.microsoft.com/office/drawing/2014/main" id="{E3D8ECB7-10AF-9504-3017-86DBDED9E41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987675" y="404813"/>
            <a:ext cx="5761038" cy="10128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b="1" noProof="0" dirty="0"/>
              <a:t>Enrichment from corruption offences - EU</a:t>
            </a:r>
            <a:endParaRPr lang="en-GB" sz="2000" b="1" noProof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219705085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ja_UAM_EN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— klasyczny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/>
      <a:lstStyle>
        <a:defPPr marL="342900" marR="0" indent="-342900" algn="l" defTabSz="914400" rtl="0" eaLnBrk="1" fontAlgn="auto" latinLnBrk="0" hangingPunct="1">
          <a:lnSpc>
            <a:spcPct val="100000"/>
          </a:lnSpc>
          <a:spcBef>
            <a:spcPct val="20000"/>
          </a:spcBef>
          <a:spcAft>
            <a:spcPts val="0"/>
          </a:spcAft>
          <a:buClrTx/>
          <a:buSzTx/>
          <a:buFont typeface="Arial" pitchFamily="34" charset="0"/>
          <a:buNone/>
          <a:tabLst/>
          <a:defRPr kumimoji="0" sz="2000" b="0" i="0" u="none" strike="noStrike" kern="1200" cap="none" spc="0" normalizeH="0" baseline="0" noProof="0" dirty="0" smtClean="0">
            <a:ln>
              <a:noFill/>
            </a:ln>
            <a:solidFill>
              <a:srgbClr val="002D69"/>
            </a:solidFill>
            <a:effectLst/>
            <a:uLnTx/>
            <a:uFillTx/>
            <a:latin typeface="Arial" pitchFamily="34" charset="0"/>
            <a:ea typeface="+mn-ea"/>
            <a:cs typeface="Arial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zentacja_UAM_EN_nowy" id="{049FCADB-5488-4FD5-AB8B-C654CF10EA96}" vid="{5E09E327-8A97-4BEC-9BA3-3C28B0D7B024}"/>
    </a:ext>
  </a:extLst>
</a:theme>
</file>

<file path=ppt/theme/theme2.xml><?xml version="1.0" encoding="utf-8"?>
<a:theme xmlns:a="http://schemas.openxmlformats.org/drawingml/2006/main" name="Slajd kolejny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_UAM_EN_nowy" id="{049FCADB-5488-4FD5-AB8B-C654CF10EA96}" vid="{E2FB9E87-8304-4CF3-95C1-938981700AD2}"/>
    </a:ext>
  </a:extLst>
</a:theme>
</file>

<file path=ppt/theme/theme3.xml><?xml version="1.0" encoding="utf-8"?>
<a:theme xmlns:a="http://schemas.openxmlformats.org/drawingml/2006/main" name="Slajd niestandardowy bez nagłówka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_UAM_EN_nowy" id="{049FCADB-5488-4FD5-AB8B-C654CF10EA96}" vid="{B0EBB705-88AD-469F-9F9C-74F8E50DD256}"/>
    </a:ext>
  </a:extLst>
</a:theme>
</file>

<file path=ppt/theme/theme4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Prezentacja_UAM_EN_nowy</Template>
  <TotalTime>10748</TotalTime>
  <Words>1723</Words>
  <Application>Microsoft Office PowerPoint</Application>
  <PresentationFormat>Presentazione su schermo (4:3)</PresentationFormat>
  <Paragraphs>149</Paragraphs>
  <Slides>15</Slides>
  <Notes>7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3</vt:i4>
      </vt:variant>
      <vt:variant>
        <vt:lpstr>Titoli diapositive</vt:lpstr>
      </vt:variant>
      <vt:variant>
        <vt:i4>15</vt:i4>
      </vt:variant>
    </vt:vector>
  </HeadingPairs>
  <TitlesOfParts>
    <vt:vector size="24" baseType="lpstr">
      <vt:lpstr>Aptos</vt:lpstr>
      <vt:lpstr>Arial</vt:lpstr>
      <vt:lpstr>Calibri</vt:lpstr>
      <vt:lpstr>Times New Roman</vt:lpstr>
      <vt:lpstr>Tinos</vt:lpstr>
      <vt:lpstr>Wingdings</vt:lpstr>
      <vt:lpstr>Prezentacja_UAM_EN</vt:lpstr>
      <vt:lpstr>Slajd kolejny</vt:lpstr>
      <vt:lpstr>Slajd niestandardowy bez nagłówka</vt:lpstr>
      <vt:lpstr>Illicit enrichment offence:  a new instrument  to protect the EU financial interests    </vt:lpstr>
      <vt:lpstr>Illicit enrichment offence - UNCAC</vt:lpstr>
      <vt:lpstr>Illicit enrichment offence – EU Member States</vt:lpstr>
      <vt:lpstr>Partial conclusions (1/3)</vt:lpstr>
      <vt:lpstr>Fundamental rights &amp; legal principles</vt:lpstr>
      <vt:lpstr>Enrichment from corruption offences – EU </vt:lpstr>
      <vt:lpstr>Enrichment from corruption offences – EU </vt:lpstr>
      <vt:lpstr>Enrichment from corruption offences – EU </vt:lpstr>
      <vt:lpstr>Enrichment from corruption offences - EU</vt:lpstr>
      <vt:lpstr>Partial conclusions (2/3)</vt:lpstr>
      <vt:lpstr>Questions for discussion</vt:lpstr>
      <vt:lpstr>Partial conclusions (3/3)</vt:lpstr>
      <vt:lpstr>Illicit enrichment &amp; the EU financial interests</vt:lpstr>
      <vt:lpstr>Constitutional issues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Elżbieta Hryniewicz-Lach</dc:creator>
  <cp:lastModifiedBy>Amalia Orsina</cp:lastModifiedBy>
  <cp:revision>1887</cp:revision>
  <cp:lastPrinted>2022-04-04T11:31:02Z</cp:lastPrinted>
  <dcterms:created xsi:type="dcterms:W3CDTF">2019-12-13T12:02:43Z</dcterms:created>
  <dcterms:modified xsi:type="dcterms:W3CDTF">2026-03-02T16:38:56Z</dcterms:modified>
</cp:coreProperties>
</file>