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22"/>
  </p:notesMasterIdLst>
  <p:sldIdLst>
    <p:sldId id="257" r:id="rId6"/>
    <p:sldId id="258" r:id="rId7"/>
    <p:sldId id="265" r:id="rId8"/>
    <p:sldId id="266" r:id="rId9"/>
    <p:sldId id="270" r:id="rId10"/>
    <p:sldId id="267" r:id="rId11"/>
    <p:sldId id="271" r:id="rId12"/>
    <p:sldId id="268" r:id="rId13"/>
    <p:sldId id="272" r:id="rId14"/>
    <p:sldId id="276" r:id="rId15"/>
    <p:sldId id="273" r:id="rId16"/>
    <p:sldId id="277" r:id="rId17"/>
    <p:sldId id="274" r:id="rId18"/>
    <p:sldId id="269" r:id="rId19"/>
    <p:sldId id="275" r:id="rId20"/>
    <p:sldId id="264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76C86B5-0B3B-4608-B31B-F44919B5C343}" v="24" dt="2026-02-13T07:14:34.6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26"/>
  </p:normalViewPr>
  <p:slideViewPr>
    <p:cSldViewPr snapToGrid="0" snapToObjects="1" showGuides="1">
      <p:cViewPr varScale="1">
        <p:scale>
          <a:sx n="85" d="100"/>
          <a:sy n="85" d="100"/>
        </p:scale>
        <p:origin x="590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Relationship Id="rId27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D90DF-6590-5A40-962E-8704CD7FA6E8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8FC8A4-CD5D-6342-87B3-7AD01220C91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4712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jp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2_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ammen"/>
          <p:cNvSpPr>
            <a:spLocks noGrp="1"/>
          </p:cNvSpPr>
          <p:nvPr>
            <p:ph type="pic" idx="11"/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på ikonet for å legge til et bilde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109220" y="4279768"/>
            <a:ext cx="9973559" cy="1319753"/>
          </a:xfrm>
        </p:spPr>
        <p:txBody>
          <a:bodyPr anchor="ctr">
            <a:normAutofit/>
          </a:bodyPr>
          <a:lstStyle>
            <a:lvl1pPr algn="ctr">
              <a:defRPr sz="4000">
                <a:solidFill>
                  <a:schemeClr val="accent2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7098" y="2817362"/>
            <a:ext cx="1537804" cy="1138941"/>
          </a:xfrm>
          <a:prstGeom prst="rect">
            <a:avLst/>
          </a:prstGeom>
        </p:spPr>
      </p:pic>
      <p:pic>
        <p:nvPicPr>
          <p:cNvPr id="9" name="Bilde 8">
            <a:extLst>
              <a:ext uri="{FF2B5EF4-FFF2-40B4-BE49-F238E27FC236}">
                <a16:creationId xmlns:a16="http://schemas.microsoft.com/office/drawing/2014/main" id="{DB8FA1C3-2555-1E48-B1F9-87300CD81E8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036737" y="5893313"/>
            <a:ext cx="2118523" cy="33544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3_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109220" y="3541924"/>
            <a:ext cx="9973559" cy="1319753"/>
          </a:xfrm>
        </p:spPr>
        <p:txBody>
          <a:bodyPr anchor="ctr">
            <a:normAutofit/>
          </a:bodyPr>
          <a:lstStyle>
            <a:lvl1pPr algn="ctr">
              <a:defRPr sz="4000">
                <a:solidFill>
                  <a:schemeClr val="accent2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2879" y="1168773"/>
            <a:ext cx="1666240" cy="1666240"/>
          </a:xfrm>
          <a:prstGeom prst="rect">
            <a:avLst/>
          </a:prstGeom>
        </p:spPr>
      </p:pic>
      <p:pic>
        <p:nvPicPr>
          <p:cNvPr id="8" name="Bilde 7">
            <a:extLst>
              <a:ext uri="{FF2B5EF4-FFF2-40B4-BE49-F238E27FC236}">
                <a16:creationId xmlns:a16="http://schemas.microsoft.com/office/drawing/2014/main" id="{46052227-19FC-5341-8D03-1317AFDE0A4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036737" y="5858140"/>
            <a:ext cx="2118523" cy="33544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488823"/>
            <a:ext cx="10944225" cy="635889"/>
          </a:xfrm>
        </p:spPr>
        <p:txBody>
          <a:bodyPr anchor="t">
            <a:normAutofit/>
          </a:bodyPr>
          <a:lstStyle>
            <a:lvl1pPr algn="l">
              <a:defRPr sz="3000">
                <a:solidFill>
                  <a:schemeClr val="accent2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23888" y="1124712"/>
            <a:ext cx="10944225" cy="0"/>
          </a:xfrm>
          <a:prstGeom prst="line">
            <a:avLst/>
          </a:prstGeom>
          <a:ln w="95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3"/>
          <p:cNvSpPr>
            <a:spLocks noGrp="1"/>
          </p:cNvSpPr>
          <p:nvPr>
            <p:ph sz="half" idx="2"/>
          </p:nvPr>
        </p:nvSpPr>
        <p:spPr>
          <a:xfrm>
            <a:off x="623888" y="1258957"/>
            <a:ext cx="10944225" cy="4479234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100000"/>
              </a:lnSpc>
              <a:buFont typeface="Arial" charset="0"/>
              <a:buChar char="•"/>
              <a:defRPr sz="2200">
                <a:solidFill>
                  <a:schemeClr val="tx1"/>
                </a:solidFill>
              </a:defRPr>
            </a:lvl1pPr>
            <a:lvl2pPr marL="800100" indent="-342900">
              <a:lnSpc>
                <a:spcPct val="100000"/>
              </a:lnSpc>
              <a:buFont typeface="Arial" charset="0"/>
              <a:buChar char="•"/>
              <a:defRPr sz="2000">
                <a:solidFill>
                  <a:schemeClr val="tx1"/>
                </a:solidFill>
              </a:defRPr>
            </a:lvl2pPr>
            <a:lvl3pPr marL="1200150" indent="-285750">
              <a:lnSpc>
                <a:spcPct val="100000"/>
              </a:lnSpc>
              <a:buFont typeface="Arial" charset="0"/>
              <a:buChar char="•"/>
              <a:defRPr sz="1800">
                <a:solidFill>
                  <a:schemeClr val="tx1"/>
                </a:solidFill>
              </a:defRPr>
            </a:lvl3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0">
          <p15:clr>
            <a:srgbClr val="FBAE40"/>
          </p15:clr>
        </p15:guide>
        <p15:guide id="2" pos="3840">
          <p15:clr>
            <a:srgbClr val="FBAE40"/>
          </p15:clr>
        </p15:guide>
        <p15:guide id="3" pos="393" userDrawn="1">
          <p15:clr>
            <a:srgbClr val="FBAE40"/>
          </p15:clr>
        </p15:guide>
        <p15:guide id="4" pos="7491">
          <p15:clr>
            <a:srgbClr val="FBAE40"/>
          </p15:clr>
        </p15:guide>
        <p15:guide id="5" pos="3659">
          <p15:clr>
            <a:srgbClr val="FBAE40"/>
          </p15:clr>
        </p15:guide>
        <p15:guide id="6" pos="4021">
          <p15:clr>
            <a:srgbClr val="FBAE40"/>
          </p15:clr>
        </p15:guide>
        <p15:guide id="7" orient="horz" pos="411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488823"/>
            <a:ext cx="10948988" cy="635889"/>
          </a:xfrm>
        </p:spPr>
        <p:txBody>
          <a:bodyPr anchor="t">
            <a:normAutofit/>
          </a:bodyPr>
          <a:lstStyle>
            <a:lvl1pPr algn="l">
              <a:defRPr sz="3000">
                <a:solidFill>
                  <a:schemeClr val="accent2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23888" y="1124712"/>
            <a:ext cx="10944225" cy="0"/>
          </a:xfrm>
          <a:prstGeom prst="line">
            <a:avLst/>
          </a:prstGeom>
          <a:ln w="95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3"/>
          <p:cNvSpPr>
            <a:spLocks noGrp="1"/>
          </p:cNvSpPr>
          <p:nvPr>
            <p:ph sz="half" idx="2"/>
          </p:nvPr>
        </p:nvSpPr>
        <p:spPr>
          <a:xfrm>
            <a:off x="623888" y="1351723"/>
            <a:ext cx="5111750" cy="443947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Font typeface="Arial" charset="0"/>
              <a:buNone/>
              <a:defRPr sz="2200"/>
            </a:lvl1pPr>
            <a:lvl2pPr marL="457200" indent="0">
              <a:lnSpc>
                <a:spcPct val="100000"/>
              </a:lnSpc>
              <a:buFont typeface="Arial" charset="0"/>
              <a:buNone/>
              <a:defRPr sz="2000"/>
            </a:lvl2pPr>
            <a:lvl3pPr marL="914400" indent="0">
              <a:lnSpc>
                <a:spcPct val="100000"/>
              </a:lnSpc>
              <a:buFont typeface="Arial" charset="0"/>
              <a:buNone/>
              <a:defRPr sz="1800"/>
            </a:lvl3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6456363" y="1351722"/>
            <a:ext cx="5111750" cy="443947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Font typeface="Arial" charset="0"/>
              <a:buNone/>
              <a:defRPr sz="2200"/>
            </a:lvl1pPr>
            <a:lvl2pPr marL="457200" indent="0">
              <a:lnSpc>
                <a:spcPct val="100000"/>
              </a:lnSpc>
              <a:buFont typeface="Arial" charset="0"/>
              <a:buNone/>
              <a:defRPr sz="2000"/>
            </a:lvl2pPr>
            <a:lvl3pPr marL="914400" indent="0">
              <a:lnSpc>
                <a:spcPct val="100000"/>
              </a:lnSpc>
              <a:buFont typeface="Arial" charset="0"/>
              <a:buNone/>
              <a:defRPr sz="1800"/>
            </a:lvl3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488823"/>
            <a:ext cx="10944225" cy="635889"/>
          </a:xfrm>
        </p:spPr>
        <p:txBody>
          <a:bodyPr anchor="t">
            <a:normAutofit/>
          </a:bodyPr>
          <a:lstStyle>
            <a:lvl1pPr algn="l">
              <a:defRPr sz="3000">
                <a:solidFill>
                  <a:schemeClr val="accent2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23888" y="1124712"/>
            <a:ext cx="10944225" cy="0"/>
          </a:xfrm>
          <a:prstGeom prst="line">
            <a:avLst/>
          </a:prstGeom>
          <a:ln w="95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0">
          <p15:clr>
            <a:srgbClr val="FBAE40"/>
          </p15:clr>
        </p15:guide>
        <p15:guide id="2" pos="3840">
          <p15:clr>
            <a:srgbClr val="FBAE40"/>
          </p15:clr>
        </p15:guide>
        <p15:guide id="3" pos="393">
          <p15:clr>
            <a:srgbClr val="FBAE40"/>
          </p15:clr>
        </p15:guide>
        <p15:guide id="4" pos="7491">
          <p15:clr>
            <a:srgbClr val="FBAE40"/>
          </p15:clr>
        </p15:guide>
        <p15:guide id="5" pos="3659">
          <p15:clr>
            <a:srgbClr val="FBAE40"/>
          </p15:clr>
        </p15:guide>
        <p15:guide id="6" pos="4021">
          <p15:clr>
            <a:srgbClr val="FBAE40"/>
          </p15:clr>
        </p15:guide>
        <p15:guide id="7" orient="horz" pos="411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554479" y="1261872"/>
            <a:ext cx="9015985" cy="430682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3000" i="1">
                <a:solidFill>
                  <a:schemeClr val="accent2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gendefinert oppse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1554479" y="1261872"/>
            <a:ext cx="9015985" cy="430682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3000" i="1">
                <a:solidFill>
                  <a:schemeClr val="accent2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33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0_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1832" y="2268704"/>
            <a:ext cx="1666240" cy="1666240"/>
          </a:xfrm>
          <a:prstGeom prst="rect">
            <a:avLst/>
          </a:prstGeom>
        </p:spPr>
      </p:pic>
      <p:pic>
        <p:nvPicPr>
          <p:cNvPr id="4" name="Bilde 3">
            <a:extLst>
              <a:ext uri="{FF2B5EF4-FFF2-40B4-BE49-F238E27FC236}">
                <a16:creationId xmlns:a16="http://schemas.microsoft.com/office/drawing/2014/main" id="{D56E5BB5-4FB8-0A43-9F87-6CDB8E122FB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70104" y="5217009"/>
            <a:ext cx="2118523" cy="33544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95149" y="-5243"/>
            <a:ext cx="6180423" cy="6962633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9184" y="4379341"/>
            <a:ext cx="1153972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082747"/>
            <a:ext cx="621901" cy="621901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>
            <a:off x="623887" y="5950226"/>
            <a:ext cx="10944225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C46AD41A-64B4-5040-B202-9BB9B96CEB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pic>
        <p:nvPicPr>
          <p:cNvPr id="11" name="Bilde 10">
            <a:extLst>
              <a:ext uri="{FF2B5EF4-FFF2-40B4-BE49-F238E27FC236}">
                <a16:creationId xmlns:a16="http://schemas.microsoft.com/office/drawing/2014/main" id="{7028E45A-4914-6C4D-930B-56B479F0548C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9449589" y="6225973"/>
            <a:ext cx="2118523" cy="335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7136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81" r:id="rId3"/>
    <p:sldLayoutId id="2147483672" r:id="rId4"/>
    <p:sldLayoutId id="2147483699" r:id="rId5"/>
    <p:sldLayoutId id="2147483698" r:id="rId6"/>
    <p:sldLayoutId id="2147483684" r:id="rId7"/>
    <p:sldLayoutId id="2147483697" r:id="rId8"/>
    <p:sldLayoutId id="2147483689" r:id="rId9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500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pos="7287" userDrawn="1">
          <p15:clr>
            <a:srgbClr val="F26B43"/>
          </p15:clr>
        </p15:guide>
        <p15:guide id="3" pos="393" userDrawn="1">
          <p15:clr>
            <a:srgbClr val="F26B43"/>
          </p15:clr>
        </p15:guide>
        <p15:guide id="4" pos="4067" userDrawn="1">
          <p15:clr>
            <a:srgbClr val="F26B43"/>
          </p15:clr>
        </p15:guide>
        <p15:guide id="5" pos="361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mailto:johan.boucht@bi.no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cid:4B4A92F5-B6C2-4C1E-984C-3271BEFDDC88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310128"/>
            <a:ext cx="11905129" cy="1551549"/>
          </a:xfrm>
        </p:spPr>
        <p:txBody>
          <a:bodyPr>
            <a:normAutofit fontScale="90000"/>
          </a:bodyPr>
          <a:lstStyle/>
          <a:p>
            <a:r>
              <a:rPr lang="nb-NO" dirty="0"/>
              <a:t>Non-Conviction Based Confiscation of Crime Proceeds in a Comparative Perspective</a:t>
            </a:r>
            <a:br>
              <a:rPr lang="nb-NO" dirty="0"/>
            </a:br>
            <a:br>
              <a:rPr lang="nb-NO" dirty="0"/>
            </a:br>
            <a:r>
              <a:rPr lang="nb-NO" sz="3100" i="1" dirty="0"/>
              <a:t>Professor Johan Boucht, BI Norwegian Business School</a:t>
            </a:r>
            <a:br>
              <a:rPr lang="nb-NO" sz="3100" i="1" dirty="0"/>
            </a:br>
            <a:r>
              <a:rPr lang="nb-NO" sz="3100" i="1" dirty="0">
                <a:hlinkClick r:id="rId2"/>
              </a:rPr>
              <a:t>johan.boucht@bi.no</a:t>
            </a:r>
            <a:br>
              <a:rPr lang="nb-NO" sz="3100" i="1" dirty="0"/>
            </a:br>
            <a:r>
              <a:rPr lang="en-US" sz="2000" i="1" dirty="0"/>
              <a:t>Project “2024-IT-PIF” (GA no. 101193934), co-funded by the EU (EUAF-2024-TRAI)</a:t>
            </a:r>
            <a:br>
              <a:rPr lang="en-US" sz="2000" i="1" dirty="0"/>
            </a:br>
            <a:endParaRPr lang="nb-NO" sz="2000" i="1" dirty="0"/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7B34FB6F-6A3F-4845-AD89-0CA16C991098}"/>
              </a:ext>
            </a:extLst>
          </p:cNvPr>
          <p:cNvPicPr/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9436" y="0"/>
            <a:ext cx="8776354" cy="15515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861226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AFE58-BC69-629B-B33D-0CC0FD2A6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</a:t>
            </a:r>
            <a:endParaRPr lang="nb-N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189309-0972-40F1-E905-49B73406836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1"/>
            <a:r>
              <a:rPr lang="nb-NO" sz="2800" dirty="0"/>
              <a:t>2) Norwegian </a:t>
            </a:r>
            <a:r>
              <a:rPr lang="nb-NO" sz="2800" dirty="0" err="1"/>
              <a:t>Penal</a:t>
            </a:r>
            <a:r>
              <a:rPr lang="nb-NO" sz="2800" dirty="0"/>
              <a:t> Code </a:t>
            </a:r>
            <a:r>
              <a:rPr lang="nb-NO" sz="2800" dirty="0" err="1"/>
              <a:t>sections</a:t>
            </a:r>
            <a:r>
              <a:rPr lang="nb-NO" sz="2800" dirty="0"/>
              <a:t> 67 &amp; 69</a:t>
            </a:r>
          </a:p>
          <a:p>
            <a:pPr lvl="2"/>
            <a:r>
              <a:rPr lang="nb-NO" sz="2400" dirty="0" err="1"/>
              <a:t>Confiscation</a:t>
            </a:r>
            <a:r>
              <a:rPr lang="nb-NO" sz="2400" dirty="0"/>
              <a:t> </a:t>
            </a:r>
            <a:r>
              <a:rPr lang="nb-NO" sz="2400" dirty="0" err="1"/>
              <a:t>does</a:t>
            </a:r>
            <a:r>
              <a:rPr lang="nb-NO" sz="2400" dirty="0"/>
              <a:t> not </a:t>
            </a:r>
            <a:r>
              <a:rPr lang="nb-NO" sz="2400" dirty="0" err="1"/>
              <a:t>require</a:t>
            </a:r>
            <a:r>
              <a:rPr lang="nb-NO" sz="2400" dirty="0"/>
              <a:t> a </a:t>
            </a:r>
            <a:r>
              <a:rPr lang="nb-NO" sz="2400" dirty="0" err="1"/>
              <a:t>conviction</a:t>
            </a:r>
            <a:r>
              <a:rPr lang="nb-NO" sz="2400" dirty="0"/>
              <a:t> of a </a:t>
            </a:r>
            <a:r>
              <a:rPr lang="nb-NO" sz="2400" dirty="0" err="1"/>
              <a:t>criminal</a:t>
            </a:r>
            <a:r>
              <a:rPr lang="nb-NO" sz="2400" dirty="0"/>
              <a:t> </a:t>
            </a:r>
            <a:r>
              <a:rPr lang="nb-NO" sz="2400" dirty="0" err="1"/>
              <a:t>offence</a:t>
            </a:r>
            <a:r>
              <a:rPr lang="nb-NO" sz="2400" dirty="0"/>
              <a:t>, </a:t>
            </a:r>
            <a:r>
              <a:rPr lang="nb-NO" sz="2400" dirty="0" err="1"/>
              <a:t>including</a:t>
            </a:r>
            <a:r>
              <a:rPr lang="nb-NO" sz="2400" dirty="0"/>
              <a:t> </a:t>
            </a:r>
            <a:r>
              <a:rPr lang="nb-NO" sz="2400" i="1" dirty="0"/>
              <a:t>mens </a:t>
            </a:r>
            <a:r>
              <a:rPr lang="nb-NO" sz="2400" i="1" dirty="0" err="1"/>
              <a:t>rea</a:t>
            </a:r>
            <a:endParaRPr lang="nb-NO" sz="2400" i="1" dirty="0"/>
          </a:p>
          <a:p>
            <a:pPr lvl="3"/>
            <a:r>
              <a:rPr lang="nb-NO" sz="2400" dirty="0" err="1"/>
              <a:t>Suffices</a:t>
            </a:r>
            <a:r>
              <a:rPr lang="nb-NO" sz="2400" dirty="0"/>
              <a:t> </a:t>
            </a:r>
            <a:r>
              <a:rPr lang="nb-NO" sz="2400" dirty="0" err="1"/>
              <a:t>that</a:t>
            </a:r>
            <a:r>
              <a:rPr lang="nb-NO" sz="2400" dirty="0"/>
              <a:t> </a:t>
            </a:r>
            <a:r>
              <a:rPr lang="nb-NO" sz="2400" dirty="0" err="1"/>
              <a:t>particular</a:t>
            </a:r>
            <a:r>
              <a:rPr lang="nb-NO" sz="2400" dirty="0"/>
              <a:t> </a:t>
            </a:r>
            <a:r>
              <a:rPr lang="nb-NO" sz="2400" dirty="0" err="1"/>
              <a:t>criminal</a:t>
            </a:r>
            <a:r>
              <a:rPr lang="nb-NO" sz="2400" dirty="0"/>
              <a:t> </a:t>
            </a:r>
            <a:r>
              <a:rPr lang="nb-NO" sz="2400" dirty="0" err="1"/>
              <a:t>conduct</a:t>
            </a:r>
            <a:r>
              <a:rPr lang="nb-NO" sz="2400" dirty="0"/>
              <a:t> has </a:t>
            </a:r>
            <a:r>
              <a:rPr lang="nb-NO" sz="2400" dirty="0" err="1"/>
              <a:t>been</a:t>
            </a:r>
            <a:r>
              <a:rPr lang="nb-NO" sz="2400" dirty="0"/>
              <a:t> </a:t>
            </a:r>
            <a:r>
              <a:rPr lang="nb-NO" sz="2400" dirty="0" err="1"/>
              <a:t>established</a:t>
            </a:r>
            <a:r>
              <a:rPr lang="nb-NO" sz="2400" dirty="0"/>
              <a:t> </a:t>
            </a:r>
          </a:p>
          <a:p>
            <a:pPr lvl="3"/>
            <a:r>
              <a:rPr lang="nb-NO" sz="2400" dirty="0" err="1"/>
              <a:t>Confiscation</a:t>
            </a:r>
            <a:r>
              <a:rPr lang="nb-NO" sz="2400" dirty="0"/>
              <a:t> is not </a:t>
            </a:r>
            <a:r>
              <a:rPr lang="nb-NO" sz="2400" dirty="0" err="1"/>
              <a:t>prevented</a:t>
            </a:r>
            <a:r>
              <a:rPr lang="nb-NO" sz="2400" dirty="0"/>
              <a:t> by </a:t>
            </a:r>
            <a:r>
              <a:rPr lang="nb-NO" sz="2400" dirty="0" err="1"/>
              <a:t>the</a:t>
            </a:r>
            <a:r>
              <a:rPr lang="nb-NO" sz="2400" dirty="0"/>
              <a:t> </a:t>
            </a:r>
            <a:r>
              <a:rPr lang="nb-NO" sz="2400" dirty="0" err="1"/>
              <a:t>offence</a:t>
            </a:r>
            <a:r>
              <a:rPr lang="nb-NO" sz="2400" dirty="0"/>
              <a:t> </a:t>
            </a:r>
            <a:r>
              <a:rPr lang="nb-NO" sz="2400" dirty="0" err="1"/>
              <a:t>being</a:t>
            </a:r>
            <a:r>
              <a:rPr lang="nb-NO" sz="2400" dirty="0"/>
              <a:t> </a:t>
            </a:r>
            <a:r>
              <a:rPr lang="nb-NO" sz="2400" dirty="0" err="1"/>
              <a:t>statute</a:t>
            </a:r>
            <a:r>
              <a:rPr lang="nb-NO" sz="2400" dirty="0"/>
              <a:t> </a:t>
            </a:r>
            <a:r>
              <a:rPr lang="nb-NO" sz="2400" dirty="0" err="1"/>
              <a:t>barred</a:t>
            </a:r>
            <a:r>
              <a:rPr lang="nb-NO" sz="2400" dirty="0"/>
              <a:t> and a </a:t>
            </a:r>
            <a:r>
              <a:rPr lang="nb-NO" sz="2400" dirty="0" err="1"/>
              <a:t>confisctaion</a:t>
            </a:r>
            <a:r>
              <a:rPr lang="nb-NO" sz="2400" dirty="0"/>
              <a:t> charge </a:t>
            </a:r>
            <a:r>
              <a:rPr lang="nb-NO" sz="2400" dirty="0" err="1"/>
              <a:t>may</a:t>
            </a:r>
            <a:r>
              <a:rPr lang="nb-NO" sz="2400" dirty="0"/>
              <a:t> be </a:t>
            </a:r>
            <a:r>
              <a:rPr lang="nb-NO" sz="2400" dirty="0" err="1"/>
              <a:t>put</a:t>
            </a:r>
            <a:r>
              <a:rPr lang="nb-NO" sz="2400" dirty="0"/>
              <a:t> forward in spite of </a:t>
            </a:r>
            <a:r>
              <a:rPr lang="nb-NO" sz="2400" dirty="0" err="1"/>
              <a:t>the</a:t>
            </a:r>
            <a:r>
              <a:rPr lang="nb-NO" sz="2400" dirty="0"/>
              <a:t> </a:t>
            </a:r>
            <a:r>
              <a:rPr lang="nb-NO" sz="2400" dirty="0" err="1"/>
              <a:t>defendant’s</a:t>
            </a:r>
            <a:r>
              <a:rPr lang="nb-NO" sz="2400" dirty="0"/>
              <a:t> </a:t>
            </a:r>
            <a:r>
              <a:rPr lang="nb-NO" sz="2400" dirty="0" err="1"/>
              <a:t>death</a:t>
            </a:r>
            <a:r>
              <a:rPr lang="nb-NO" sz="2400" dirty="0"/>
              <a:t> </a:t>
            </a:r>
          </a:p>
          <a:p>
            <a:pPr lvl="3"/>
            <a:r>
              <a:rPr lang="nb-NO" sz="2400" dirty="0" err="1"/>
              <a:t>Proceeds</a:t>
            </a:r>
            <a:r>
              <a:rPr lang="nb-NO" sz="2400" dirty="0"/>
              <a:t> of </a:t>
            </a:r>
            <a:r>
              <a:rPr lang="nb-NO" sz="2400" dirty="0" err="1"/>
              <a:t>crime</a:t>
            </a:r>
            <a:r>
              <a:rPr lang="nb-NO" sz="2400" dirty="0"/>
              <a:t> and </a:t>
            </a:r>
            <a:r>
              <a:rPr lang="nb-NO" sz="2400" dirty="0" err="1"/>
              <a:t>instrumentalities</a:t>
            </a:r>
            <a:endParaRPr lang="nb-NO" sz="2400" dirty="0"/>
          </a:p>
          <a:p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23179625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4DE48-312B-7861-9BFB-431B615C0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</a:t>
            </a:r>
            <a:endParaRPr lang="nb-N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3995D4-689E-5251-1D8D-F1EA7573952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b-NO" sz="2800" dirty="0"/>
              <a:t>B) </a:t>
            </a:r>
            <a:r>
              <a:rPr lang="nb-NO" sz="2800" dirty="0" err="1"/>
              <a:t>Independent</a:t>
            </a:r>
            <a:r>
              <a:rPr lang="nb-NO" sz="2800" dirty="0"/>
              <a:t> NCB </a:t>
            </a:r>
            <a:r>
              <a:rPr lang="nb-NO" sz="2800" dirty="0" err="1"/>
              <a:t>Confiscation</a:t>
            </a:r>
            <a:r>
              <a:rPr lang="nb-NO" sz="2800" dirty="0"/>
              <a:t>: Criminal </a:t>
            </a:r>
            <a:r>
              <a:rPr lang="nb-NO" sz="2800" dirty="0" err="1"/>
              <a:t>Track</a:t>
            </a:r>
            <a:endParaRPr lang="nb-NO" dirty="0"/>
          </a:p>
          <a:p>
            <a:pPr lvl="1"/>
            <a:r>
              <a:rPr lang="nb-NO" sz="2400" dirty="0"/>
              <a:t>Art. 16 (Directive 2024/1260)</a:t>
            </a:r>
          </a:p>
          <a:p>
            <a:pPr lvl="2"/>
            <a:r>
              <a:rPr lang="en-US" sz="2200" dirty="0"/>
              <a:t>Confiscation of property which has been identified </a:t>
            </a:r>
            <a:r>
              <a:rPr lang="en-US" sz="2200" i="1" dirty="0"/>
              <a:t>in the context of an investigation in relation to a criminal offence</a:t>
            </a:r>
            <a:r>
              <a:rPr lang="en-US" sz="2200" dirty="0"/>
              <a:t>, provided that </a:t>
            </a:r>
            <a:r>
              <a:rPr lang="en-US" sz="2200" i="1" dirty="0"/>
              <a:t>a court is satisfied </a:t>
            </a:r>
            <a:r>
              <a:rPr lang="en-US" sz="2200" dirty="0"/>
              <a:t>that the identified property is derived from criminal conduct </a:t>
            </a:r>
            <a:r>
              <a:rPr lang="en-US" sz="2200" i="1" dirty="0"/>
              <a:t>committed within the framework of a criminal </a:t>
            </a:r>
            <a:r>
              <a:rPr lang="en-US" sz="2200" i="1" dirty="0" err="1"/>
              <a:t>organisation</a:t>
            </a:r>
            <a:r>
              <a:rPr lang="en-US" sz="2200" dirty="0"/>
              <a:t> and that conduct is </a:t>
            </a:r>
            <a:r>
              <a:rPr lang="en-US" sz="2200" i="1" dirty="0"/>
              <a:t>liable to give rise</a:t>
            </a:r>
            <a:r>
              <a:rPr lang="en-US" sz="2200" dirty="0"/>
              <a:t>, directly or indirectly, to </a:t>
            </a:r>
            <a:r>
              <a:rPr lang="en-US" sz="2200" i="1" dirty="0"/>
              <a:t>substantial economic benefit</a:t>
            </a:r>
          </a:p>
          <a:p>
            <a:pPr lvl="2"/>
            <a:r>
              <a:rPr lang="en-US" sz="2200" dirty="0"/>
              <a:t>Only proceeds of crime (“derived from”)?</a:t>
            </a:r>
          </a:p>
        </p:txBody>
      </p:sp>
    </p:spTree>
    <p:extLst>
      <p:ext uri="{BB962C8B-B14F-4D97-AF65-F5344CB8AC3E}">
        <p14:creationId xmlns:p14="http://schemas.microsoft.com/office/powerpoint/2010/main" val="21907580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87925B-F530-D293-B9B7-7EE3A6690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</a:t>
            </a:r>
            <a:endParaRPr lang="nb-N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B9917C-2079-09EE-E9C7-70603690525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1"/>
            <a:r>
              <a:rPr lang="nb-NO" sz="2400" dirty="0" err="1"/>
              <a:t>Swedish</a:t>
            </a:r>
            <a:r>
              <a:rPr lang="nb-NO" sz="2400" dirty="0"/>
              <a:t> </a:t>
            </a:r>
            <a:r>
              <a:rPr lang="nb-NO" sz="2400" dirty="0" err="1"/>
              <a:t>Penal</a:t>
            </a:r>
            <a:r>
              <a:rPr lang="nb-NO" sz="2400" dirty="0"/>
              <a:t> Code </a:t>
            </a:r>
            <a:r>
              <a:rPr lang="nb-NO" sz="2400" dirty="0" err="1"/>
              <a:t>ch</a:t>
            </a:r>
            <a:r>
              <a:rPr lang="nb-NO" sz="2400" dirty="0"/>
              <a:t>. 36 </a:t>
            </a:r>
            <a:r>
              <a:rPr lang="nb-NO" sz="2400" dirty="0" err="1"/>
              <a:t>section</a:t>
            </a:r>
            <a:r>
              <a:rPr lang="nb-NO" sz="2400" dirty="0"/>
              <a:t> 5</a:t>
            </a:r>
          </a:p>
          <a:p>
            <a:pPr lvl="2"/>
            <a:r>
              <a:rPr lang="en-US" sz="2200" dirty="0"/>
              <a:t>Confiscation to be ordered where it is </a:t>
            </a:r>
            <a:r>
              <a:rPr lang="en-US" sz="2200" i="1" dirty="0"/>
              <a:t>clearly more probable </a:t>
            </a:r>
            <a:r>
              <a:rPr lang="en-US" sz="2200" dirty="0"/>
              <a:t>that the property derives from criminal activity, than that it does not</a:t>
            </a:r>
          </a:p>
          <a:p>
            <a:pPr lvl="2"/>
            <a:r>
              <a:rPr lang="en-US" sz="2200" dirty="0"/>
              <a:t>Proceeds of crime (“derives from”)</a:t>
            </a:r>
          </a:p>
          <a:p>
            <a:pPr lvl="1"/>
            <a:r>
              <a:rPr lang="en-US" sz="2200" dirty="0"/>
              <a:t>German </a:t>
            </a:r>
            <a:r>
              <a:rPr lang="en-US" sz="2200" dirty="0" err="1"/>
              <a:t>StGB</a:t>
            </a:r>
            <a:r>
              <a:rPr lang="en-US" sz="2200" dirty="0"/>
              <a:t> section 76a (“</a:t>
            </a:r>
            <a:r>
              <a:rPr lang="en-US" sz="2200" dirty="0" err="1"/>
              <a:t>Selbständige</a:t>
            </a:r>
            <a:r>
              <a:rPr lang="en-US" sz="2200" dirty="0"/>
              <a:t> </a:t>
            </a:r>
            <a:r>
              <a:rPr lang="en-US" sz="2200" dirty="0" err="1"/>
              <a:t>Einziehung</a:t>
            </a:r>
            <a:r>
              <a:rPr lang="en-US" sz="2200" dirty="0"/>
              <a:t>”</a:t>
            </a:r>
            <a:r>
              <a:rPr lang="en-US" sz="2000" dirty="0"/>
              <a:t>)</a:t>
            </a:r>
          </a:p>
          <a:p>
            <a:pPr lvl="2"/>
            <a:r>
              <a:rPr lang="en-US" sz="2200" dirty="0"/>
              <a:t>Confiscation of “object seized on suspicion that one of the offences referred to in sentence 3 has been committed”</a:t>
            </a:r>
          </a:p>
          <a:p>
            <a:pPr lvl="2"/>
            <a:r>
              <a:rPr lang="en-US" sz="2200" dirty="0"/>
              <a:t>“derives from an unlawful act and it is impossible to prosecute or convict the person affected by the confiscation for the underlying offence”</a:t>
            </a:r>
          </a:p>
          <a:p>
            <a:pPr lvl="1"/>
            <a:r>
              <a:rPr lang="en-US" sz="2200" dirty="0"/>
              <a:t>The relationship between ordinary criminal confiscation and independent confiscation is not always clear</a:t>
            </a:r>
          </a:p>
          <a:p>
            <a:pPr lvl="1"/>
            <a:r>
              <a:rPr lang="en-US" sz="2200" dirty="0"/>
              <a:t>What kind of connection with the predicate offence is required?</a:t>
            </a:r>
            <a:endParaRPr lang="nb-NO" sz="2200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595015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1044B-62E0-7D11-D2D9-748A482D7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</a:t>
            </a:r>
            <a:endParaRPr lang="nb-N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CFBC85-CE7B-115B-9A7E-F0D678ABDC7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b-NO" sz="2800" dirty="0" err="1"/>
              <a:t>Independent</a:t>
            </a:r>
            <a:r>
              <a:rPr lang="nb-NO" sz="2800" dirty="0"/>
              <a:t> NCB </a:t>
            </a:r>
            <a:r>
              <a:rPr lang="nb-NO" sz="2800" dirty="0" err="1"/>
              <a:t>Confiscation</a:t>
            </a:r>
            <a:r>
              <a:rPr lang="nb-NO" sz="2800" dirty="0"/>
              <a:t>: </a:t>
            </a:r>
            <a:r>
              <a:rPr lang="nb-NO" sz="2800" dirty="0" err="1"/>
              <a:t>Civil</a:t>
            </a:r>
            <a:r>
              <a:rPr lang="nb-NO" sz="2800" dirty="0"/>
              <a:t> </a:t>
            </a:r>
            <a:r>
              <a:rPr lang="nb-NO" sz="2800" dirty="0" err="1"/>
              <a:t>Track</a:t>
            </a:r>
            <a:endParaRPr lang="nb-NO" sz="2800" dirty="0"/>
          </a:p>
          <a:p>
            <a:pPr lvl="1"/>
            <a:r>
              <a:rPr lang="nb-NO" sz="2400" dirty="0" err="1"/>
              <a:t>UK’s</a:t>
            </a:r>
            <a:r>
              <a:rPr lang="nb-NO" sz="2400" dirty="0"/>
              <a:t> POCA 2002 Part V</a:t>
            </a:r>
          </a:p>
          <a:p>
            <a:pPr lvl="1"/>
            <a:r>
              <a:rPr lang="en-US" sz="2400" dirty="0"/>
              <a:t>Recovery in civil proceedings before the High Court of property which is, or represents, property obtained through unlawful conduct (section 240)</a:t>
            </a:r>
          </a:p>
          <a:p>
            <a:pPr lvl="1"/>
            <a:r>
              <a:rPr lang="en-US" sz="2400" dirty="0"/>
              <a:t>A balance of probabilities (section 241(3))</a:t>
            </a:r>
          </a:p>
          <a:p>
            <a:pPr lvl="1"/>
            <a:r>
              <a:rPr lang="en-US" sz="2400" dirty="0"/>
              <a:t>Subsidiary measure: “The reduction of crime is in general best secured by means of criminal investigations and criminal proceedings” (section 2A(4))</a:t>
            </a:r>
          </a:p>
          <a:p>
            <a:pPr lvl="2"/>
            <a:r>
              <a:rPr lang="en-US" sz="2200" dirty="0"/>
              <a:t>Can be probably be used in ordinary NCBC proceedings</a:t>
            </a:r>
          </a:p>
          <a:p>
            <a:pPr lvl="1"/>
            <a:r>
              <a:rPr lang="en-US" sz="2400" dirty="0"/>
              <a:t>The type of predicate offence must be proved</a:t>
            </a:r>
          </a:p>
          <a:p>
            <a:pPr lvl="1"/>
            <a:endParaRPr lang="nb-NO" sz="2400" dirty="0"/>
          </a:p>
          <a:p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26570445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DDFD263-4E45-59FA-047B-519E208C2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/>
              <a:t>Conclusions</a:t>
            </a:r>
            <a:endParaRPr lang="en-US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0BFD732-82DE-716F-A568-65FC25297E1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400" dirty="0"/>
              <a:t>Non-conviction based confiscation can refer to functionally different kinds of schemes</a:t>
            </a:r>
          </a:p>
          <a:p>
            <a:r>
              <a:rPr lang="en-US" sz="2400" dirty="0"/>
              <a:t>No “one” form of ordinary or independent NCBC</a:t>
            </a:r>
          </a:p>
          <a:p>
            <a:pPr lvl="1"/>
            <a:r>
              <a:rPr lang="en-US" sz="2200" dirty="0"/>
              <a:t>Regulation 2018/2405, recital 13 and Directive 2024/1260, Art. 1</a:t>
            </a:r>
          </a:p>
          <a:p>
            <a:pPr lvl="2"/>
            <a:r>
              <a:rPr lang="en-US" sz="2000" dirty="0"/>
              <a:t>All freezing orders and to all confiscation orders issued within the framework of proceedings in criminal matters, i.e. following </a:t>
            </a:r>
            <a:r>
              <a:rPr lang="en-US" sz="2000" i="1" dirty="0"/>
              <a:t>proceedings in relation to a criminal offence</a:t>
            </a:r>
          </a:p>
          <a:p>
            <a:pPr lvl="2"/>
            <a:r>
              <a:rPr lang="en-US" sz="2000" dirty="0"/>
              <a:t>Does not rule out civil recovery proceedings from the scope of the Regulation, provided that those proceedings satisfy a minimum of criminal safeguards (?)</a:t>
            </a:r>
          </a:p>
          <a:p>
            <a:r>
              <a:rPr lang="en-US" sz="2400" dirty="0"/>
              <a:t>While the “European” approach seems to be leaning heavily towards the criminal track, the civil approach to NCBC has nevertheless probably not been take off the agenda completely</a:t>
            </a:r>
          </a:p>
        </p:txBody>
      </p:sp>
    </p:spTree>
    <p:extLst>
      <p:ext uri="{BB962C8B-B14F-4D97-AF65-F5344CB8AC3E}">
        <p14:creationId xmlns:p14="http://schemas.microsoft.com/office/powerpoint/2010/main" val="1990821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E9139-EE04-19A2-06C6-EDEBD476C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</a:t>
            </a:r>
            <a:endParaRPr lang="nb-N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37A709-ADF2-210F-7F29-35A1CC83D96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pPr marL="2286000" lvl="5" indent="0">
              <a:buNone/>
            </a:pPr>
            <a:r>
              <a:rPr lang="nb-NO" dirty="0"/>
              <a:t>	</a:t>
            </a:r>
            <a:r>
              <a:rPr lang="nb-NO" sz="2400" dirty="0"/>
              <a:t>THANK YOU FOR YOUR ATTENTION!</a:t>
            </a:r>
          </a:p>
        </p:txBody>
      </p:sp>
    </p:spTree>
    <p:extLst>
      <p:ext uri="{BB962C8B-B14F-4D97-AF65-F5344CB8AC3E}">
        <p14:creationId xmlns:p14="http://schemas.microsoft.com/office/powerpoint/2010/main" val="21137073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5467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1. </a:t>
            </a:r>
            <a:r>
              <a:rPr lang="nb-NO" dirty="0" err="1"/>
              <a:t>Background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800" dirty="0"/>
              <a:t>Non-conviction based confiscation (NCBC) schemes have proliferated in Europe, and worldwide, during recent years</a:t>
            </a:r>
          </a:p>
          <a:p>
            <a:r>
              <a:rPr lang="en-US" sz="2800" dirty="0"/>
              <a:t>An increased focus in Europe in recent years on the vast fortunes that serious (</a:t>
            </a:r>
            <a:r>
              <a:rPr lang="en-US" sz="2800" dirty="0" err="1"/>
              <a:t>organised</a:t>
            </a:r>
            <a:r>
              <a:rPr lang="en-US" sz="2800" dirty="0"/>
              <a:t>) economic crime generates, and the threat against society that it represents, impacting the economy, the integrity of financial systems and public trust</a:t>
            </a:r>
          </a:p>
          <a:p>
            <a:r>
              <a:rPr lang="en-US" sz="2800" dirty="0"/>
              <a:t>Supported by FATF, EU, World Bank and Council of Europe</a:t>
            </a:r>
          </a:p>
          <a:p>
            <a:r>
              <a:rPr lang="en-US" sz="2800" dirty="0"/>
              <a:t>Proceeds of crime or instrumentalities?</a:t>
            </a:r>
            <a:endParaRPr lang="nb-NO" sz="2800" dirty="0"/>
          </a:p>
        </p:txBody>
      </p:sp>
    </p:spTree>
    <p:extLst>
      <p:ext uri="{BB962C8B-B14F-4D97-AF65-F5344CB8AC3E}">
        <p14:creationId xmlns:p14="http://schemas.microsoft.com/office/powerpoint/2010/main" val="334835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2389034-A123-FC4F-04D2-9409E25BE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/>
              <a:t>What</a:t>
            </a:r>
            <a:r>
              <a:rPr lang="nb-NO" dirty="0"/>
              <a:t> is non-</a:t>
            </a:r>
            <a:r>
              <a:rPr lang="nb-NO" dirty="0" err="1"/>
              <a:t>conviction</a:t>
            </a:r>
            <a:r>
              <a:rPr lang="nb-NO" dirty="0"/>
              <a:t> </a:t>
            </a:r>
            <a:r>
              <a:rPr lang="nb-NO" dirty="0" err="1"/>
              <a:t>based</a:t>
            </a:r>
            <a:r>
              <a:rPr lang="nb-NO" dirty="0"/>
              <a:t> </a:t>
            </a:r>
            <a:r>
              <a:rPr lang="nb-NO" dirty="0" err="1"/>
              <a:t>confiscation</a:t>
            </a:r>
            <a:r>
              <a:rPr lang="nb-NO" dirty="0"/>
              <a:t>?</a:t>
            </a:r>
            <a:endParaRPr lang="en-US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CF40706-2781-4C42-E51F-C98C5DBAC3E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b-NO" sz="2800" dirty="0" err="1"/>
              <a:t>Functional</a:t>
            </a:r>
            <a:r>
              <a:rPr lang="nb-NO" sz="2800" dirty="0"/>
              <a:t> </a:t>
            </a:r>
            <a:r>
              <a:rPr lang="nb-NO" sz="2800" dirty="0" err="1"/>
              <a:t>approach</a:t>
            </a:r>
            <a:r>
              <a:rPr lang="nb-NO" sz="2800" dirty="0"/>
              <a:t>: </a:t>
            </a:r>
            <a:r>
              <a:rPr lang="nb-NO" sz="2800" dirty="0" err="1"/>
              <a:t>Two</a:t>
            </a:r>
            <a:r>
              <a:rPr lang="nb-NO" sz="2800" dirty="0"/>
              <a:t> relevant parameters </a:t>
            </a:r>
          </a:p>
          <a:p>
            <a:pPr lvl="1"/>
            <a:r>
              <a:rPr lang="nb-NO" sz="2800" dirty="0"/>
              <a:t>1) Scope of </a:t>
            </a:r>
            <a:r>
              <a:rPr lang="nb-NO" sz="2800" dirty="0" err="1"/>
              <a:t>application</a:t>
            </a:r>
            <a:endParaRPr lang="nb-NO" sz="2800" dirty="0"/>
          </a:p>
          <a:p>
            <a:pPr lvl="1"/>
            <a:r>
              <a:rPr lang="nb-NO" sz="2800" dirty="0"/>
              <a:t>2) Nature of </a:t>
            </a:r>
            <a:r>
              <a:rPr lang="nb-NO" sz="2800" dirty="0" err="1"/>
              <a:t>proceedings</a:t>
            </a:r>
            <a:r>
              <a:rPr lang="nb-NO" sz="2800" dirty="0"/>
              <a:t>: </a:t>
            </a:r>
            <a:r>
              <a:rPr lang="nb-NO" sz="2800" dirty="0" err="1"/>
              <a:t>civil</a:t>
            </a:r>
            <a:r>
              <a:rPr lang="nb-NO" sz="2800" dirty="0"/>
              <a:t> or </a:t>
            </a:r>
            <a:r>
              <a:rPr lang="nb-NO" sz="2800" dirty="0" err="1"/>
              <a:t>criminal</a:t>
            </a:r>
            <a:r>
              <a:rPr lang="nb-NO" sz="2800" dirty="0"/>
              <a:t> </a:t>
            </a:r>
            <a:r>
              <a:rPr lang="nb-NO" sz="2800" dirty="0" err="1"/>
              <a:t>track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66380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B750792-C84F-1C61-48C8-4B40EE9A2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1. Scope of </a:t>
            </a:r>
            <a:r>
              <a:rPr lang="nb-NO" dirty="0" err="1"/>
              <a:t>application</a:t>
            </a:r>
            <a:endParaRPr lang="en-US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1BBCF1F-7769-2A28-8996-92F1ADA3518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400" dirty="0"/>
              <a:t>A) Confiscation proceedings within the context of, and in conjunction with, criminal proceedings relating to a particular offence, where those proceedings have been discontinued for one reason or another</a:t>
            </a:r>
          </a:p>
          <a:p>
            <a:pPr lvl="1"/>
            <a:r>
              <a:rPr lang="en-US" sz="2200" dirty="0"/>
              <a:t>The offence was statute-barred </a:t>
            </a:r>
          </a:p>
          <a:p>
            <a:pPr lvl="1"/>
            <a:r>
              <a:rPr lang="en-US" sz="2200" dirty="0"/>
              <a:t>The defendant has died</a:t>
            </a:r>
          </a:p>
          <a:p>
            <a:pPr lvl="1"/>
            <a:r>
              <a:rPr lang="en-US" sz="2200" dirty="0"/>
              <a:t>Or where an acquittal is based on insufficient </a:t>
            </a:r>
            <a:r>
              <a:rPr lang="en-US" sz="2200" i="1" dirty="0" err="1"/>
              <a:t>mens</a:t>
            </a:r>
            <a:r>
              <a:rPr lang="en-US" sz="2200" i="1" dirty="0"/>
              <a:t> rea</a:t>
            </a:r>
          </a:p>
          <a:p>
            <a:pPr lvl="1"/>
            <a:r>
              <a:rPr lang="en-US" sz="2200" dirty="0"/>
              <a:t>Bottom line: A nexus can be established between some particular criminal conduct and the assets, but no conviction of that offence is required</a:t>
            </a:r>
          </a:p>
          <a:p>
            <a:pPr lvl="2"/>
            <a:r>
              <a:rPr lang="en-US" sz="2200" dirty="0"/>
              <a:t>“Explained wealth”</a:t>
            </a:r>
          </a:p>
          <a:p>
            <a:pPr lvl="2"/>
            <a:r>
              <a:rPr lang="en-US" sz="2200" i="1" dirty="0"/>
              <a:t>“Non-conviction based ordinary confiscation”</a:t>
            </a:r>
          </a:p>
          <a:p>
            <a:pPr lvl="2"/>
            <a:r>
              <a:rPr lang="en-US" sz="2200" dirty="0"/>
              <a:t>Proceeds and instrumentalities</a:t>
            </a:r>
          </a:p>
          <a:p>
            <a:pPr lvl="2"/>
            <a:endParaRPr lang="en-US" sz="2200" i="1" dirty="0"/>
          </a:p>
        </p:txBody>
      </p:sp>
    </p:spTree>
    <p:extLst>
      <p:ext uri="{BB962C8B-B14F-4D97-AF65-F5344CB8AC3E}">
        <p14:creationId xmlns:p14="http://schemas.microsoft.com/office/powerpoint/2010/main" val="2603066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80900-6C9C-8536-6E06-665F5504F2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</a:t>
            </a:r>
            <a:endParaRPr lang="nb-N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6EC027-CA09-8C0D-80C8-8DE9178A347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sz="2400" dirty="0"/>
              <a:t>B) A broader approach encompassing cases </a:t>
            </a:r>
            <a:r>
              <a:rPr lang="en-US" sz="2400" dirty="0"/>
              <a:t>where no conviction is attained because the criminal proceedings were never initiated, for example</a:t>
            </a:r>
          </a:p>
          <a:p>
            <a:pPr lvl="1"/>
            <a:r>
              <a:rPr lang="en-US" sz="2400" dirty="0"/>
              <a:t>The perpetrator is a fugitive or the owner/perpetrator is unknown, </a:t>
            </a:r>
          </a:p>
          <a:p>
            <a:pPr lvl="1"/>
            <a:r>
              <a:rPr lang="en-US" sz="2400" dirty="0"/>
              <a:t>Acquittal on grounds of insufficient evidence of criminal conduct</a:t>
            </a:r>
          </a:p>
          <a:p>
            <a:pPr lvl="1"/>
            <a:r>
              <a:rPr lang="en-US" sz="2400" dirty="0"/>
              <a:t>Bottom line: No nexus can be established between particular criminal conduct and the assets</a:t>
            </a:r>
          </a:p>
          <a:p>
            <a:pPr lvl="2"/>
            <a:r>
              <a:rPr lang="en-US" sz="2200" dirty="0"/>
              <a:t>“Unexplained wealth”</a:t>
            </a:r>
          </a:p>
          <a:p>
            <a:pPr lvl="2"/>
            <a:r>
              <a:rPr lang="en-US" sz="2200" i="1" dirty="0"/>
              <a:t>Independent non-conviction based confiscation</a:t>
            </a:r>
          </a:p>
          <a:p>
            <a:pPr lvl="2"/>
            <a:r>
              <a:rPr lang="en-US" sz="2200" dirty="0"/>
              <a:t>Proceeds of crime</a:t>
            </a:r>
          </a:p>
        </p:txBody>
      </p:sp>
    </p:spTree>
    <p:extLst>
      <p:ext uri="{BB962C8B-B14F-4D97-AF65-F5344CB8AC3E}">
        <p14:creationId xmlns:p14="http://schemas.microsoft.com/office/powerpoint/2010/main" val="14793006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1A8A17B-905F-D615-2F42-0C9EE20ED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The nature of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proceedings</a:t>
            </a:r>
            <a:r>
              <a:rPr lang="nb-NO" dirty="0"/>
              <a:t>: </a:t>
            </a:r>
            <a:r>
              <a:rPr lang="nb-NO" dirty="0" err="1"/>
              <a:t>criminal</a:t>
            </a:r>
            <a:r>
              <a:rPr lang="nb-NO" dirty="0"/>
              <a:t> or </a:t>
            </a:r>
            <a:r>
              <a:rPr lang="nb-NO" dirty="0" err="1"/>
              <a:t>civil</a:t>
            </a:r>
            <a:r>
              <a:rPr lang="nb-NO" dirty="0"/>
              <a:t> </a:t>
            </a:r>
            <a:r>
              <a:rPr lang="nb-NO" dirty="0" err="1"/>
              <a:t>track</a:t>
            </a:r>
            <a:endParaRPr lang="en-US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D7BB881-BEFC-F298-467D-2F80FE442A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3888" y="1124712"/>
            <a:ext cx="10944225" cy="4613479"/>
          </a:xfrm>
        </p:spPr>
        <p:txBody>
          <a:bodyPr/>
          <a:lstStyle/>
          <a:p>
            <a:r>
              <a:rPr lang="en-US" sz="2800" dirty="0"/>
              <a:t>A) Criminal track</a:t>
            </a:r>
          </a:p>
          <a:p>
            <a:pPr lvl="1"/>
            <a:r>
              <a:rPr lang="en-US" sz="2400" dirty="0"/>
              <a:t>Confiscation is ordered in criminal proceedings</a:t>
            </a:r>
          </a:p>
          <a:p>
            <a:pPr lvl="1"/>
            <a:r>
              <a:rPr lang="en-US" sz="2400" dirty="0"/>
              <a:t>Ordinary criminal procedural rules will apply, including safeguards</a:t>
            </a:r>
          </a:p>
          <a:p>
            <a:pPr lvl="1"/>
            <a:r>
              <a:rPr lang="en-US" sz="2400" dirty="0"/>
              <a:t>However, they may be diluted</a:t>
            </a:r>
          </a:p>
          <a:p>
            <a:pPr lvl="2"/>
            <a:r>
              <a:rPr lang="en-US" sz="2200" dirty="0"/>
              <a:t>A reduced standard of proof</a:t>
            </a:r>
          </a:p>
          <a:p>
            <a:pPr lvl="2"/>
            <a:r>
              <a:rPr lang="en-US" sz="2200" dirty="0"/>
              <a:t>Reversal of the burden of proof</a:t>
            </a:r>
          </a:p>
          <a:p>
            <a:pPr lvl="2"/>
            <a:r>
              <a:rPr lang="en-US" sz="2200" dirty="0"/>
              <a:t>May also include modified rules on e.g. the procedural rights of the owner</a:t>
            </a:r>
          </a:p>
          <a:p>
            <a:pPr lvl="1"/>
            <a:r>
              <a:rPr lang="en-US" sz="2400" dirty="0"/>
              <a:t>Some schemes require a “touch point” between confiscation and criminal proceedings relating to some criminal conduct</a:t>
            </a:r>
          </a:p>
          <a:p>
            <a:pPr lvl="2"/>
            <a:r>
              <a:rPr lang="en-US" sz="2200" dirty="0"/>
              <a:t>For example, a suspicion of a particular criminal offence</a:t>
            </a:r>
          </a:p>
          <a:p>
            <a:pPr lvl="1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12197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36A88-969F-0C85-DC9D-73321EE45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</a:t>
            </a:r>
            <a:endParaRPr lang="nb-N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1AB062-196D-BDB8-CEAF-20EC46FC270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sz="2800" dirty="0"/>
              <a:t>B) Civil track</a:t>
            </a:r>
          </a:p>
          <a:p>
            <a:pPr lvl="1"/>
            <a:r>
              <a:rPr lang="en-GB" sz="2400" dirty="0"/>
              <a:t>Confiscation is ordered in civil proceedings</a:t>
            </a:r>
          </a:p>
          <a:p>
            <a:pPr lvl="1"/>
            <a:r>
              <a:rPr lang="en-GB" sz="2400" dirty="0"/>
              <a:t>The link between confiscation and criminal law is procedurally broken</a:t>
            </a:r>
          </a:p>
          <a:p>
            <a:pPr lvl="2"/>
            <a:r>
              <a:rPr lang="en-GB" sz="2200" dirty="0"/>
              <a:t>The procedural rules relating to civil proceedings will apply to confiscation proceedings</a:t>
            </a:r>
          </a:p>
          <a:p>
            <a:pPr lvl="2"/>
            <a:r>
              <a:rPr lang="en-GB" sz="2200" dirty="0"/>
              <a:t>For example, standard of proof, admissibility of evidence, notification</a:t>
            </a:r>
          </a:p>
          <a:p>
            <a:pPr lvl="1"/>
            <a:r>
              <a:rPr lang="en-GB" sz="2400" dirty="0"/>
              <a:t>Serves the purpose to clarify that confiscation is not a sanction in criminal law following a criminal offence</a:t>
            </a:r>
          </a:p>
          <a:p>
            <a:pPr lvl="2"/>
            <a:r>
              <a:rPr lang="en-GB" sz="2200" dirty="0"/>
              <a:t>The objective is still the same as for criminal confiscation</a:t>
            </a:r>
            <a:endParaRPr lang="nb-NO" sz="2200" dirty="0"/>
          </a:p>
          <a:p>
            <a:pPr lvl="1"/>
            <a:r>
              <a:rPr lang="en-GB" sz="2400" dirty="0"/>
              <a:t>Some argue that it increases the effectivity of confiscation proceedings</a:t>
            </a:r>
          </a:p>
        </p:txBody>
      </p:sp>
    </p:spTree>
    <p:extLst>
      <p:ext uri="{BB962C8B-B14F-4D97-AF65-F5344CB8AC3E}">
        <p14:creationId xmlns:p14="http://schemas.microsoft.com/office/powerpoint/2010/main" val="30271948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9D4187E-39D3-3FE5-8646-5893EB35B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Four-field matrix</a:t>
            </a:r>
          </a:p>
        </p:txBody>
      </p:sp>
      <p:graphicFrame>
        <p:nvGraphicFramePr>
          <p:cNvPr id="5" name="Plassholder for innhold 4">
            <a:extLst>
              <a:ext uri="{FF2B5EF4-FFF2-40B4-BE49-F238E27FC236}">
                <a16:creationId xmlns:a16="http://schemas.microsoft.com/office/drawing/2014/main" id="{89BDF321-4687-3275-9459-A9EE267C116A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585803788"/>
              </p:ext>
            </p:extLst>
          </p:nvPr>
        </p:nvGraphicFramePr>
        <p:xfrm>
          <a:off x="834200" y="1389888"/>
          <a:ext cx="8863254" cy="32299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6830">
                  <a:extLst>
                    <a:ext uri="{9D8B030D-6E8A-4147-A177-3AD203B41FA5}">
                      <a16:colId xmlns:a16="http://schemas.microsoft.com/office/drawing/2014/main" val="159114960"/>
                    </a:ext>
                  </a:extLst>
                </a:gridCol>
                <a:gridCol w="3436073">
                  <a:extLst>
                    <a:ext uri="{9D8B030D-6E8A-4147-A177-3AD203B41FA5}">
                      <a16:colId xmlns:a16="http://schemas.microsoft.com/office/drawing/2014/main" val="4083001135"/>
                    </a:ext>
                  </a:extLst>
                </a:gridCol>
                <a:gridCol w="4140351">
                  <a:extLst>
                    <a:ext uri="{9D8B030D-6E8A-4147-A177-3AD203B41FA5}">
                      <a16:colId xmlns:a16="http://schemas.microsoft.com/office/drawing/2014/main" val="2002337785"/>
                    </a:ext>
                  </a:extLst>
                </a:gridCol>
              </a:tblGrid>
              <a:tr h="576072"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2000" dirty="0" err="1"/>
                        <a:t>Ordinary</a:t>
                      </a:r>
                      <a:r>
                        <a:rPr lang="nb-NO" sz="2000" dirty="0"/>
                        <a:t> NCB </a:t>
                      </a:r>
                      <a:r>
                        <a:rPr lang="nb-NO" sz="2000" dirty="0" err="1"/>
                        <a:t>confiscation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2000" dirty="0" err="1"/>
                        <a:t>Independent</a:t>
                      </a:r>
                      <a:r>
                        <a:rPr lang="nb-NO" sz="2000" dirty="0"/>
                        <a:t> NCB </a:t>
                      </a:r>
                      <a:r>
                        <a:rPr lang="nb-NO" sz="2000" dirty="0" err="1"/>
                        <a:t>Confiscation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9685552"/>
                  </a:ext>
                </a:extLst>
              </a:tr>
              <a:tr h="1326917">
                <a:tc>
                  <a:txBody>
                    <a:bodyPr/>
                    <a:lstStyle/>
                    <a:p>
                      <a:r>
                        <a:rPr lang="nb-NO" sz="2000" dirty="0"/>
                        <a:t>Criminal </a:t>
                      </a:r>
                      <a:r>
                        <a:rPr lang="nb-NO" sz="2000" dirty="0" err="1"/>
                        <a:t>track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2000" dirty="0"/>
                        <a:t>Art.15 (Directive 2024/1260)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2000" dirty="0"/>
                        <a:t>Art. 16 (Directive 2024/1260)</a:t>
                      </a:r>
                    </a:p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4003827"/>
                  </a:ext>
                </a:extLst>
              </a:tr>
              <a:tr h="1326917">
                <a:tc>
                  <a:txBody>
                    <a:bodyPr/>
                    <a:lstStyle/>
                    <a:p>
                      <a:r>
                        <a:rPr lang="nb-NO" sz="2000" dirty="0" err="1"/>
                        <a:t>Civil</a:t>
                      </a:r>
                      <a:r>
                        <a:rPr lang="nb-NO" sz="2000" dirty="0"/>
                        <a:t> </a:t>
                      </a:r>
                      <a:r>
                        <a:rPr lang="nb-NO" sz="2000" dirty="0" err="1"/>
                        <a:t>track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2000" dirty="0"/>
                        <a:t> </a:t>
                      </a:r>
                      <a:r>
                        <a:rPr lang="nb-NO" sz="2000" dirty="0" err="1"/>
                        <a:t>UK’s</a:t>
                      </a:r>
                      <a:r>
                        <a:rPr lang="nb-NO" sz="2000" dirty="0"/>
                        <a:t> POCA 2002 Part V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2000" dirty="0" err="1"/>
                        <a:t>UK’s</a:t>
                      </a:r>
                      <a:r>
                        <a:rPr lang="nb-NO" sz="2000" dirty="0"/>
                        <a:t> POCA 2002 Part V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45107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46969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954AC-1429-E036-3B2B-E1C4B66D6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Brief look at the characteristics of the various schemes</a:t>
            </a:r>
            <a:endParaRPr lang="nb-N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1F05B4-D8F5-DC01-61F7-4039EC2D486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sz="2800" dirty="0"/>
              <a:t>A) Ordinary NCB scheme </a:t>
            </a:r>
          </a:p>
          <a:p>
            <a:pPr lvl="1"/>
            <a:r>
              <a:rPr lang="nb-NO" sz="2800" dirty="0"/>
              <a:t>1) Art.15 (Directive 2024/1260)</a:t>
            </a:r>
          </a:p>
          <a:p>
            <a:pPr lvl="2"/>
            <a:r>
              <a:rPr lang="nb-NO" sz="2000" dirty="0" err="1"/>
              <a:t>Confiscation</a:t>
            </a:r>
            <a:r>
              <a:rPr lang="nb-NO" sz="2000" dirty="0"/>
              <a:t> </a:t>
            </a:r>
            <a:r>
              <a:rPr lang="en-US" sz="2000" dirty="0"/>
              <a:t>where criminal proceedings have been initiated, but could not be continued, because of: illness, absconding or death of the suspected or accused person, or because of statutory limitations</a:t>
            </a:r>
          </a:p>
          <a:p>
            <a:pPr lvl="2"/>
            <a:r>
              <a:rPr lang="en-US" sz="2000" dirty="0"/>
              <a:t>…where, in the absence of those circumstances, it </a:t>
            </a:r>
            <a:r>
              <a:rPr lang="en-US" sz="2000" i="1" dirty="0"/>
              <a:t>would have been possible for the relevant criminal proceedings to lead to a criminal conviction for</a:t>
            </a:r>
            <a:r>
              <a:rPr lang="en-US" sz="2000" dirty="0"/>
              <a:t>, and the court is satisfied that the property liable confiscation is directly or indirectly linked to the criminal offence in question</a:t>
            </a:r>
          </a:p>
          <a:p>
            <a:pPr lvl="2"/>
            <a:r>
              <a:rPr lang="en-US" sz="2000" dirty="0"/>
              <a:t>Proceeds and instrumentalities</a:t>
            </a:r>
          </a:p>
          <a:p>
            <a:endParaRPr lang="en-GB" sz="2400" dirty="0"/>
          </a:p>
          <a:p>
            <a:pPr lvl="1"/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155902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BI fargepalet">
      <a:dk1>
        <a:srgbClr val="000000"/>
      </a:dk1>
      <a:lt1>
        <a:srgbClr val="FFFFFF"/>
      </a:lt1>
      <a:dk2>
        <a:srgbClr val="001B32"/>
      </a:dk2>
      <a:lt2>
        <a:srgbClr val="F7F7E5"/>
      </a:lt2>
      <a:accent1>
        <a:srgbClr val="00457F"/>
      </a:accent1>
      <a:accent2>
        <a:srgbClr val="006AB3"/>
      </a:accent2>
      <a:accent3>
        <a:srgbClr val="18B1FF"/>
      </a:accent3>
      <a:accent4>
        <a:srgbClr val="CFE8F8"/>
      </a:accent4>
      <a:accent5>
        <a:srgbClr val="9B9083"/>
      </a:accent5>
      <a:accent6>
        <a:srgbClr val="C5C0B8"/>
      </a:accent6>
      <a:hlink>
        <a:srgbClr val="C5A769"/>
      </a:hlink>
      <a:folHlink>
        <a:srgbClr val="EFE9E1"/>
      </a:folHlink>
    </a:clrScheme>
    <a:fontScheme name="Trebuchet MS">
      <a:maj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2A59BD85-8CDA-4CD9-BFA2-219B77E7C5BF}" vid="{6D129FB2-5D44-47A5-A71D-B45FE177F0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d3d769d3-09d4-43d3-bb5f-29fb52366a91">3CXDC52ARNQY-1626693367-6</_dlc_DocId>
    <_dlc_DocIdUrl xmlns="d3d769d3-09d4-43d3-bb5f-29fb52366a91">
      <Url>https://biedu.sharepoint.com/sites/Templates/_layouts/15/DocIdRedir.aspx?ID=3CXDC52ARNQY-1626693367-6</Url>
      <Description>3CXDC52ARNQY-1626693367-6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EA85C88FB0CB4FB99477A6C4B9C114" ma:contentTypeVersion="4" ma:contentTypeDescription="Create a new document." ma:contentTypeScope="" ma:versionID="2a6739363119e4e7dc1f3405c77c004d">
  <xsd:schema xmlns:xsd="http://www.w3.org/2001/XMLSchema" xmlns:xs="http://www.w3.org/2001/XMLSchema" xmlns:p="http://schemas.microsoft.com/office/2006/metadata/properties" xmlns:ns2="d3d769d3-09d4-43d3-bb5f-29fb52366a91" xmlns:ns3="7414670d-10f8-4eaa-b4fd-a38537151b4e" targetNamespace="http://schemas.microsoft.com/office/2006/metadata/properties" ma:root="true" ma:fieldsID="7890aadc83282ac5b81626c8fa62c32e" ns2:_="" ns3:_="">
    <xsd:import namespace="d3d769d3-09d4-43d3-bb5f-29fb52366a91"/>
    <xsd:import namespace="7414670d-10f8-4eaa-b4fd-a38537151b4e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d769d3-09d4-43d3-bb5f-29fb52366a91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14670d-10f8-4eaa-b4fd-a38537151b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4A0A5983-DDC5-4CC6-8411-449BD52F500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105A169-01D3-449C-9536-90C5C1463D57}">
  <ds:schemaRefs>
    <ds:schemaRef ds:uri="http://schemas.microsoft.com/office/2006/metadata/properties"/>
    <ds:schemaRef ds:uri="http://schemas.microsoft.com/office/infopath/2007/PartnerControls"/>
    <ds:schemaRef ds:uri="d3d769d3-09d4-43d3-bb5f-29fb52366a91"/>
  </ds:schemaRefs>
</ds:datastoreItem>
</file>

<file path=customXml/itemProps3.xml><?xml version="1.0" encoding="utf-8"?>
<ds:datastoreItem xmlns:ds="http://schemas.openxmlformats.org/officeDocument/2006/customXml" ds:itemID="{CE33E15F-D1A9-43B5-94FD-1069A8A982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3d769d3-09d4-43d3-bb5f-29fb52366a91"/>
    <ds:schemaRef ds:uri="7414670d-10f8-4eaa-b4fd-a38537151b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9F2C927B-F058-437B-A23A-A69DB6EC1347}">
  <ds:schemaRefs>
    <ds:schemaRef ds:uri="http://schemas.microsoft.com/sharepoint/events"/>
  </ds:schemaRefs>
</ds:datastoreItem>
</file>

<file path=docMetadata/LabelInfo.xml><?xml version="1.0" encoding="utf-8"?>
<clbl:labelList xmlns:clbl="http://schemas.microsoft.com/office/2020/mipLabelMetadata">
  <clbl:label id="{4c6c704b-b6c7-44c3-9e3a-3a2a18430174}" enabled="1" method="Privileged" siteId="{adee44b2-91fc-40f1-abdd-9cc29351b5f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BI_mal_enkel_ny</Template>
  <TotalTime>5881</TotalTime>
  <Words>1120</Words>
  <Application>Microsoft Office PowerPoint</Application>
  <PresentationFormat>Widescreen</PresentationFormat>
  <Paragraphs>102</Paragraphs>
  <Slides>16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0" baseType="lpstr">
      <vt:lpstr>Arial</vt:lpstr>
      <vt:lpstr>Calibri</vt:lpstr>
      <vt:lpstr>Trebuchet MS</vt:lpstr>
      <vt:lpstr>Office-tema</vt:lpstr>
      <vt:lpstr>Non-Conviction Based Confiscation of Crime Proceeds in a Comparative Perspective  Professor Johan Boucht, BI Norwegian Business School johan.boucht@bi.no Project “2024-IT-PIF” (GA no. 101193934), co-funded by the EU (EUAF-2024-TRAI) </vt:lpstr>
      <vt:lpstr>1. Background</vt:lpstr>
      <vt:lpstr>What is non-conviction based confiscation?</vt:lpstr>
      <vt:lpstr>1. Scope of application</vt:lpstr>
      <vt:lpstr> </vt:lpstr>
      <vt:lpstr>The nature of the proceedings: criminal or civil track</vt:lpstr>
      <vt:lpstr> </vt:lpstr>
      <vt:lpstr> Four-field matrix</vt:lpstr>
      <vt:lpstr>Brief look at the characteristics of the various schemes</vt:lpstr>
      <vt:lpstr> </vt:lpstr>
      <vt:lpstr> </vt:lpstr>
      <vt:lpstr> </vt:lpstr>
      <vt:lpstr> </vt:lpstr>
      <vt:lpstr>Conclusions</vt:lpstr>
      <vt:lpstr> 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Non-Conviction Based Confiscation of Crime Proceeds in a Comparative Perspective  Professor Johan Boucht, BI Norwegian Business School johan.boucht@bi.no</dc:title>
  <dc:creator>Boucht, Johan</dc:creator>
  <cp:lastModifiedBy>Amalia Orsina</cp:lastModifiedBy>
  <cp:revision>4</cp:revision>
  <dcterms:created xsi:type="dcterms:W3CDTF">2026-02-04T14:36:29Z</dcterms:created>
  <dcterms:modified xsi:type="dcterms:W3CDTF">2026-03-02T16:38:19Z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0x0101002FEA85C88FB0CB4FB99477A6C4B9C114</vt:lpwstr>
  </property>
  <property fmtid="{D5CDD505-2E9C-101B-9397-08002B2CF9AE}" pid="3" name="_dlc_DocIdItemGuid">
    <vt:lpwstr>d0ec374e-6bdf-4cd4-8ac9-cdde66d34571</vt:lpwstr>
  </property>
</Properties>
</file>