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1"/>
  </p:notesMasterIdLst>
  <p:sldIdLst>
    <p:sldId id="256" r:id="rId2"/>
    <p:sldId id="282" r:id="rId3"/>
    <p:sldId id="283" r:id="rId4"/>
    <p:sldId id="284" r:id="rId5"/>
    <p:sldId id="285" r:id="rId6"/>
    <p:sldId id="286" r:id="rId7"/>
    <p:sldId id="287" r:id="rId8"/>
    <p:sldId id="288" r:id="rId9"/>
    <p:sldId id="289" r:id="rId10"/>
    <p:sldId id="290" r:id="rId11"/>
    <p:sldId id="291" r:id="rId12"/>
    <p:sldId id="292" r:id="rId13"/>
    <p:sldId id="293" r:id="rId14"/>
    <p:sldId id="294" r:id="rId15"/>
    <p:sldId id="295" r:id="rId16"/>
    <p:sldId id="297" r:id="rId17"/>
    <p:sldId id="296" r:id="rId18"/>
    <p:sldId id="298" r:id="rId19"/>
    <p:sldId id="280"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0662" autoAdjust="0"/>
    <p:restoredTop sz="94660" autoAdjust="0"/>
  </p:normalViewPr>
  <p:slideViewPr>
    <p:cSldViewPr snapToGrid="0">
      <p:cViewPr varScale="1">
        <p:scale>
          <a:sx n="74" d="100"/>
          <a:sy n="74" d="100"/>
        </p:scale>
        <p:origin x="72" y="302"/>
      </p:cViewPr>
      <p:guideLst/>
    </p:cSldViewPr>
  </p:slideViewPr>
  <p:outlineViewPr>
    <p:cViewPr>
      <p:scale>
        <a:sx n="33" d="100"/>
        <a:sy n="33" d="100"/>
      </p:scale>
      <p:origin x="0" y="-149174"/>
    </p:cViewPr>
  </p:outlin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AAA4B2-A03D-42FD-9820-CB79B4D1CE70}" type="datetimeFigureOut">
              <a:rPr lang="it-IT" smtClean="0"/>
              <a:t>02/03/2026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3A4EBC-EC75-433A-8FAD-ED9303DBC727}" type="slidenum">
              <a:rPr lang="it-IT" smtClean="0"/>
              <a:t>‹N›</a:t>
            </a:fld>
            <a:endParaRPr lang="it-IT"/>
          </a:p>
        </p:txBody>
      </p:sp>
    </p:spTree>
    <p:extLst>
      <p:ext uri="{BB962C8B-B14F-4D97-AF65-F5344CB8AC3E}">
        <p14:creationId xmlns:p14="http://schemas.microsoft.com/office/powerpoint/2010/main" val="101242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3/2/2026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3/2/2026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it-IT"/>
              <a:t>Fare clic per modificare lo stile del titolo dello schema</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3/2/2026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3/2/2026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it-IT"/>
              <a:t>Fare clic per modificare lo stile del titolo dello schema</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3/2/2026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it-IT"/>
              <a:t>Fare clic per modificare lo stile del titolo dello schema</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3/2/2026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48A87A34-81AB-432B-8DAE-1953F412C126}" type="datetimeFigureOut">
              <a:rPr lang="en-US" dirty="0"/>
              <a:t>3/2/2026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913795" y="2912232"/>
            <a:ext cx="5107208" cy="287896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912232"/>
            <a:ext cx="5095357" cy="287896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3/2/2026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3/2/2026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3/2/2026</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cid:4B4A92F5-B6C2-4C1E-984C-3271BEFDDC88" TargetMode="External"/><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A7F9E7-9F8E-4F37-8DE8-17C4EC3EBDC4}"/>
              </a:ext>
            </a:extLst>
          </p:cNvPr>
          <p:cNvSpPr>
            <a:spLocks noGrp="1"/>
          </p:cNvSpPr>
          <p:nvPr>
            <p:ph type="ctrTitle"/>
          </p:nvPr>
        </p:nvSpPr>
        <p:spPr>
          <a:xfrm>
            <a:off x="0" y="0"/>
            <a:ext cx="12191999" cy="1485900"/>
          </a:xfrm>
        </p:spPr>
        <p:txBody>
          <a:bodyPr>
            <a:normAutofit fontScale="90000"/>
          </a:bodyPr>
          <a:lstStyle/>
          <a:p>
            <a:br>
              <a:rPr lang="en-GB" sz="2800" noProof="0" dirty="0"/>
            </a:br>
            <a:r>
              <a:rPr lang="en-GB" sz="2800" cap="none" noProof="0" dirty="0"/>
              <a:t>STRENGTHENING THE PROTECTION OF EU’S FINANCIAL INTERESTS VIA CRIMINAL LAW: </a:t>
            </a:r>
            <a:br>
              <a:rPr lang="en-GB" sz="2800" cap="none" noProof="0" dirty="0"/>
            </a:br>
            <a:r>
              <a:rPr lang="en-GB" sz="2800" cap="none" noProof="0" dirty="0"/>
              <a:t>FRAUD PREVENTION AND ANTI-CORRUPTION MEASURES</a:t>
            </a:r>
            <a:br>
              <a:rPr lang="en-GB" sz="2800" noProof="0" dirty="0"/>
            </a:br>
            <a:r>
              <a:rPr lang="en-GB" sz="2400" noProof="0" dirty="0"/>
              <a:t>EU Project</a:t>
            </a:r>
            <a:r>
              <a:rPr lang="en-GB" sz="2400" cap="none" noProof="0" dirty="0"/>
              <a:t>: 2024-IT-PIF</a:t>
            </a:r>
            <a:endParaRPr lang="en-GB" sz="2400" noProof="0" dirty="0">
              <a:latin typeface="+mn-lt"/>
            </a:endParaRPr>
          </a:p>
        </p:txBody>
      </p:sp>
      <p:sp>
        <p:nvSpPr>
          <p:cNvPr id="3" name="Sottotitolo 2">
            <a:extLst>
              <a:ext uri="{FF2B5EF4-FFF2-40B4-BE49-F238E27FC236}">
                <a16:creationId xmlns:a16="http://schemas.microsoft.com/office/drawing/2014/main" id="{62C5E44B-67D6-433D-9F4F-AFDAFFFF1A7A}"/>
              </a:ext>
            </a:extLst>
          </p:cNvPr>
          <p:cNvSpPr>
            <a:spLocks noGrp="1"/>
          </p:cNvSpPr>
          <p:nvPr>
            <p:ph type="subTitle" idx="1"/>
          </p:nvPr>
        </p:nvSpPr>
        <p:spPr>
          <a:xfrm>
            <a:off x="746233" y="1610591"/>
            <a:ext cx="11172139" cy="4665518"/>
          </a:xfrm>
        </p:spPr>
        <p:txBody>
          <a:bodyPr>
            <a:normAutofit fontScale="92500" lnSpcReduction="20000"/>
          </a:bodyPr>
          <a:lstStyle/>
          <a:p>
            <a:pPr>
              <a:lnSpc>
                <a:spcPct val="100000"/>
              </a:lnSpc>
              <a:spcBef>
                <a:spcPts val="0"/>
              </a:spcBef>
            </a:pPr>
            <a:endParaRPr lang="en-GB" i="1" noProof="0" dirty="0"/>
          </a:p>
          <a:p>
            <a:pPr>
              <a:lnSpc>
                <a:spcPct val="100000"/>
              </a:lnSpc>
              <a:spcBef>
                <a:spcPts val="0"/>
              </a:spcBef>
            </a:pPr>
            <a:endParaRPr lang="en-GB" b="1" i="1" noProof="0" dirty="0"/>
          </a:p>
          <a:p>
            <a:pPr>
              <a:lnSpc>
                <a:spcPct val="100000"/>
              </a:lnSpc>
              <a:spcBef>
                <a:spcPts val="0"/>
              </a:spcBef>
            </a:pPr>
            <a:endParaRPr lang="en-GB" b="1" i="1" noProof="0" dirty="0"/>
          </a:p>
          <a:p>
            <a:pPr>
              <a:lnSpc>
                <a:spcPct val="100000"/>
              </a:lnSpc>
              <a:spcBef>
                <a:spcPts val="0"/>
              </a:spcBef>
            </a:pPr>
            <a:r>
              <a:rPr lang="en-GB" sz="2600" b="1" i="1" noProof="0" dirty="0"/>
              <a:t>Definitions of ‘official’ in the EU legal framework:</a:t>
            </a:r>
          </a:p>
          <a:p>
            <a:pPr>
              <a:lnSpc>
                <a:spcPct val="100000"/>
              </a:lnSpc>
              <a:spcBef>
                <a:spcPts val="0"/>
              </a:spcBef>
            </a:pPr>
            <a:r>
              <a:rPr lang="en-GB" sz="2600" b="1" i="1" noProof="0" dirty="0"/>
              <a:t>old questions and new issues in the transposition at national level </a:t>
            </a:r>
          </a:p>
          <a:p>
            <a:pPr>
              <a:lnSpc>
                <a:spcPct val="100000"/>
              </a:lnSpc>
              <a:spcBef>
                <a:spcPts val="0"/>
              </a:spcBef>
            </a:pPr>
            <a:endParaRPr lang="en-GB" b="1" i="1" noProof="0" dirty="0"/>
          </a:p>
          <a:p>
            <a:pPr>
              <a:lnSpc>
                <a:spcPct val="100000"/>
              </a:lnSpc>
              <a:spcBef>
                <a:spcPts val="0"/>
              </a:spcBef>
            </a:pPr>
            <a:endParaRPr lang="en-GB" b="1" noProof="0" dirty="0"/>
          </a:p>
          <a:p>
            <a:pPr>
              <a:lnSpc>
                <a:spcPct val="100000"/>
              </a:lnSpc>
              <a:spcBef>
                <a:spcPts val="0"/>
              </a:spcBef>
            </a:pPr>
            <a:r>
              <a:rPr lang="en-GB" sz="2200" b="1" noProof="0" dirty="0"/>
              <a:t>Catania, 12</a:t>
            </a:r>
            <a:r>
              <a:rPr lang="en-GB" sz="2200" b="1" baseline="30000" noProof="0" dirty="0"/>
              <a:t>th  </a:t>
            </a:r>
            <a:r>
              <a:rPr lang="en-GB" sz="2200" b="1" noProof="0" dirty="0"/>
              <a:t>February 2026</a:t>
            </a:r>
          </a:p>
          <a:p>
            <a:pPr>
              <a:lnSpc>
                <a:spcPct val="100000"/>
              </a:lnSpc>
              <a:spcBef>
                <a:spcPts val="0"/>
              </a:spcBef>
            </a:pPr>
            <a:endParaRPr lang="en-GB" sz="2200" b="1" baseline="30000" noProof="0" dirty="0"/>
          </a:p>
          <a:p>
            <a:pPr>
              <a:lnSpc>
                <a:spcPct val="100000"/>
              </a:lnSpc>
              <a:spcBef>
                <a:spcPts val="0"/>
              </a:spcBef>
            </a:pPr>
            <a:endParaRPr lang="en-GB" b="1" i="1" noProof="0" dirty="0"/>
          </a:p>
          <a:p>
            <a:pPr>
              <a:lnSpc>
                <a:spcPct val="100000"/>
              </a:lnSpc>
              <a:spcBef>
                <a:spcPts val="0"/>
              </a:spcBef>
            </a:pPr>
            <a:r>
              <a:rPr lang="en-US" b="1" i="1" noProof="0" dirty="0"/>
              <a:t>Project “2024-IT-PIF” (GA no. 101193934), co-funded by the EU (EUAF-2024-TRAI)</a:t>
            </a:r>
          </a:p>
          <a:p>
            <a:pPr>
              <a:lnSpc>
                <a:spcPct val="100000"/>
              </a:lnSpc>
              <a:spcBef>
                <a:spcPts val="0"/>
              </a:spcBef>
            </a:pPr>
            <a:endParaRPr lang="en-GB" b="1" i="1" noProof="0" dirty="0"/>
          </a:p>
          <a:p>
            <a:pPr>
              <a:lnSpc>
                <a:spcPct val="100000"/>
              </a:lnSpc>
              <a:spcBef>
                <a:spcPts val="0"/>
              </a:spcBef>
            </a:pPr>
            <a:endParaRPr lang="en-GB" b="1" i="1" noProof="0" dirty="0"/>
          </a:p>
          <a:p>
            <a:pPr>
              <a:lnSpc>
                <a:spcPct val="100000"/>
              </a:lnSpc>
              <a:spcBef>
                <a:spcPts val="0"/>
              </a:spcBef>
            </a:pPr>
            <a:endParaRPr lang="en-GB" b="1" i="1" noProof="0" dirty="0"/>
          </a:p>
          <a:p>
            <a:pPr algn="r">
              <a:lnSpc>
                <a:spcPct val="100000"/>
              </a:lnSpc>
              <a:spcBef>
                <a:spcPts val="0"/>
              </a:spcBef>
            </a:pPr>
            <a:r>
              <a:rPr lang="en-GB" sz="1800" noProof="0" dirty="0"/>
              <a:t>Valeria Scalia </a:t>
            </a:r>
          </a:p>
          <a:p>
            <a:pPr algn="r">
              <a:lnSpc>
                <a:spcPct val="100000"/>
              </a:lnSpc>
              <a:spcBef>
                <a:spcPts val="0"/>
              </a:spcBef>
            </a:pPr>
            <a:r>
              <a:rPr lang="en-GB" sz="1800" noProof="0" dirty="0"/>
              <a:t>Department of Law</a:t>
            </a:r>
          </a:p>
          <a:p>
            <a:pPr algn="r">
              <a:lnSpc>
                <a:spcPct val="100000"/>
              </a:lnSpc>
              <a:spcBef>
                <a:spcPts val="0"/>
              </a:spcBef>
            </a:pPr>
            <a:r>
              <a:rPr lang="en-GB" sz="1800" noProof="0" dirty="0"/>
              <a:t>University of Catania</a:t>
            </a:r>
          </a:p>
        </p:txBody>
      </p:sp>
      <p:pic>
        <p:nvPicPr>
          <p:cNvPr id="4" name="Immagine 3">
            <a:extLst>
              <a:ext uri="{FF2B5EF4-FFF2-40B4-BE49-F238E27FC236}">
                <a16:creationId xmlns:a16="http://schemas.microsoft.com/office/drawing/2014/main" id="{53A62F0C-88CF-47E2-B521-3845541B30D6}"/>
              </a:ext>
            </a:extLst>
          </p:cNvPr>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3222972" y="1485900"/>
            <a:ext cx="6120130" cy="933450"/>
          </a:xfrm>
          <a:prstGeom prst="rect">
            <a:avLst/>
          </a:prstGeom>
          <a:noFill/>
          <a:ln>
            <a:noFill/>
          </a:ln>
        </p:spPr>
      </p:pic>
    </p:spTree>
    <p:extLst>
      <p:ext uri="{BB962C8B-B14F-4D97-AF65-F5344CB8AC3E}">
        <p14:creationId xmlns:p14="http://schemas.microsoft.com/office/powerpoint/2010/main" val="3734599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6DA308-1124-6547-16E8-4E7EE4E20960}"/>
              </a:ext>
            </a:extLst>
          </p:cNvPr>
          <p:cNvSpPr>
            <a:spLocks noGrp="1"/>
          </p:cNvSpPr>
          <p:nvPr>
            <p:ph type="title"/>
          </p:nvPr>
        </p:nvSpPr>
        <p:spPr>
          <a:xfrm>
            <a:off x="913795" y="1"/>
            <a:ext cx="10353761" cy="613064"/>
          </a:xfrm>
        </p:spPr>
        <p:txBody>
          <a:bodyPr>
            <a:normAutofit/>
          </a:bodyPr>
          <a:lstStyle/>
          <a:p>
            <a:r>
              <a:rPr lang="en-GB" cap="none" noProof="0" dirty="0"/>
              <a:t>Some other insights from the Proposal</a:t>
            </a:r>
          </a:p>
        </p:txBody>
      </p:sp>
      <p:sp>
        <p:nvSpPr>
          <p:cNvPr id="3" name="Segnaposto contenuto 2">
            <a:extLst>
              <a:ext uri="{FF2B5EF4-FFF2-40B4-BE49-F238E27FC236}">
                <a16:creationId xmlns:a16="http://schemas.microsoft.com/office/drawing/2014/main" id="{A257A544-BEB9-C8D4-A3DF-CAB9DE552C2F}"/>
              </a:ext>
            </a:extLst>
          </p:cNvPr>
          <p:cNvSpPr>
            <a:spLocks noGrp="1"/>
          </p:cNvSpPr>
          <p:nvPr>
            <p:ph idx="1"/>
          </p:nvPr>
        </p:nvSpPr>
        <p:spPr>
          <a:xfrm>
            <a:off x="633844" y="613065"/>
            <a:ext cx="10983191" cy="6141026"/>
          </a:xfrm>
        </p:spPr>
        <p:txBody>
          <a:bodyPr>
            <a:normAutofit fontScale="85000" lnSpcReduction="20000"/>
          </a:bodyPr>
          <a:lstStyle/>
          <a:p>
            <a:pPr marL="0" indent="0" algn="just">
              <a:buNone/>
            </a:pPr>
            <a:r>
              <a:rPr lang="en-GB" noProof="0" dirty="0"/>
              <a:t>Recital 9: the concept of public official is defined to cover all relevant officials, whether appointed, elected or employed on the basis of a contract, holding a formal administrative or judicial office, as well as all persons providing a </a:t>
            </a:r>
            <a:r>
              <a:rPr lang="en-GB" b="1" i="1" noProof="0" dirty="0"/>
              <a:t>public </a:t>
            </a:r>
            <a:r>
              <a:rPr lang="en-GB" noProof="0" dirty="0"/>
              <a:t>service, which have been vested with public authority or who are subject to the control or supervision of public authorities in relation to the carrying out of such a </a:t>
            </a:r>
            <a:r>
              <a:rPr lang="en-GB" b="1" i="1" noProof="0" dirty="0"/>
              <a:t>public </a:t>
            </a:r>
            <a:r>
              <a:rPr lang="en-GB" noProof="0" dirty="0"/>
              <a:t>service </a:t>
            </a:r>
            <a:r>
              <a:rPr lang="en-GB" b="1" i="1" noProof="0" dirty="0"/>
              <a:t>function</a:t>
            </a:r>
            <a:r>
              <a:rPr lang="en-GB" noProof="0" dirty="0"/>
              <a:t>, </a:t>
            </a:r>
            <a:r>
              <a:rPr lang="en-GB" b="1" i="1" noProof="0" dirty="0"/>
              <a:t>even if they do not hold formal office</a:t>
            </a:r>
            <a:r>
              <a:rPr lang="en-GB" noProof="0" dirty="0"/>
              <a:t>. For the purposes of this Directive, the definition should cover persons </a:t>
            </a:r>
            <a:r>
              <a:rPr lang="en-GB" b="1" i="1" noProof="0" dirty="0"/>
              <a:t>performing public service functions in state-owned </a:t>
            </a:r>
            <a:r>
              <a:rPr lang="en-GB" noProof="0" dirty="0"/>
              <a:t>and </a:t>
            </a:r>
            <a:r>
              <a:rPr lang="en-GB" b="1" i="1" noProof="0" dirty="0"/>
              <a:t>state-controlled enterprises</a:t>
            </a:r>
            <a:r>
              <a:rPr lang="en-GB" noProof="0" dirty="0"/>
              <a:t>, as well as in </a:t>
            </a:r>
            <a:r>
              <a:rPr lang="en-GB" b="1" i="1" noProof="0" dirty="0"/>
              <a:t>asset management foundations </a:t>
            </a:r>
            <a:r>
              <a:rPr lang="en-GB" noProof="0" dirty="0"/>
              <a:t>and </a:t>
            </a:r>
            <a:r>
              <a:rPr lang="en-GB" i="1" noProof="0" dirty="0"/>
              <a:t>privately-owned companies performing public service functions</a:t>
            </a:r>
            <a:r>
              <a:rPr lang="en-GB" noProof="0" dirty="0"/>
              <a:t> and </a:t>
            </a:r>
            <a:r>
              <a:rPr lang="en-GB" b="1" i="1" noProof="0" dirty="0"/>
              <a:t>in </a:t>
            </a:r>
            <a:r>
              <a:rPr lang="en-GB" noProof="0" dirty="0"/>
              <a:t>the legal persons established or maintained by them.</a:t>
            </a:r>
          </a:p>
          <a:p>
            <a:pPr marL="0" indent="0" algn="just">
              <a:buNone/>
            </a:pPr>
            <a:r>
              <a:rPr lang="en-GB" noProof="0" dirty="0"/>
              <a:t>Recital 9a sets out a definition of ‘high level officials’, as </a:t>
            </a:r>
            <a:r>
              <a:rPr lang="en-GB" b="1" noProof="0" dirty="0"/>
              <a:t>persons who exercise key executive, administrative, legislative or judicial functions</a:t>
            </a:r>
            <a:r>
              <a:rPr lang="en-GB" noProof="0" dirty="0"/>
              <a:t>. These tasks can include actively participating in the development and/or the execution of governmental functions, determining and implementing policies, enforcing laws, proposing and/or implementing legislation, adopting and implementing by-laws/normative decrees, taking decisions on government expenditure and taking decisions on appointment of individuals to key executive, administrative, legislative or judicial functions, as well as deciding on court cases. High level officials can include national officials such as heads of central and regional government, members of central and regional government, deputy ministers, state secretaries, key political advisers, heads and members of a minister’s private office or cabinet when such have been established, as well as members of parliamentary chambers, members of Constitutional and Supreme Courts, the Prosecutor General, and members of Supreme Audit Institutions; as well as members of the College of Commissioners of the European Commission and the European Parliament. Such definition is relevant to apply the aggravating circumstance set forth by Art. 18, para 2 a, that provides for a non-mandatory obligation (‘may take the necessary measures to ensure that’).</a:t>
            </a:r>
          </a:p>
        </p:txBody>
      </p:sp>
    </p:spTree>
    <p:extLst>
      <p:ext uri="{BB962C8B-B14F-4D97-AF65-F5344CB8AC3E}">
        <p14:creationId xmlns:p14="http://schemas.microsoft.com/office/powerpoint/2010/main" val="4064952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B122A9-3DA7-D778-3436-978B733A08C2}"/>
              </a:ext>
            </a:extLst>
          </p:cNvPr>
          <p:cNvSpPr>
            <a:spLocks noGrp="1"/>
          </p:cNvSpPr>
          <p:nvPr>
            <p:ph type="title"/>
          </p:nvPr>
        </p:nvSpPr>
        <p:spPr>
          <a:xfrm>
            <a:off x="913795" y="0"/>
            <a:ext cx="10353761" cy="862445"/>
          </a:xfrm>
        </p:spPr>
        <p:txBody>
          <a:bodyPr>
            <a:normAutofit fontScale="90000"/>
          </a:bodyPr>
          <a:lstStyle/>
          <a:p>
            <a:r>
              <a:rPr lang="en-GB" cap="none" noProof="0" dirty="0"/>
              <a:t>Identifying different theoretical models to set up the definitions of ‘official’</a:t>
            </a:r>
          </a:p>
        </p:txBody>
      </p:sp>
      <p:sp>
        <p:nvSpPr>
          <p:cNvPr id="3" name="Segnaposto contenuto 2">
            <a:extLst>
              <a:ext uri="{FF2B5EF4-FFF2-40B4-BE49-F238E27FC236}">
                <a16:creationId xmlns:a16="http://schemas.microsoft.com/office/drawing/2014/main" id="{A70F3737-70CC-4E02-8C46-DEB135336612}"/>
              </a:ext>
            </a:extLst>
          </p:cNvPr>
          <p:cNvSpPr>
            <a:spLocks noGrp="1"/>
          </p:cNvSpPr>
          <p:nvPr>
            <p:ph idx="1"/>
          </p:nvPr>
        </p:nvSpPr>
        <p:spPr>
          <a:xfrm>
            <a:off x="913795" y="862445"/>
            <a:ext cx="10353762" cy="5995555"/>
          </a:xfrm>
        </p:spPr>
        <p:txBody>
          <a:bodyPr>
            <a:normAutofit fontScale="77500" lnSpcReduction="20000"/>
          </a:bodyPr>
          <a:lstStyle/>
          <a:p>
            <a:pPr marL="457200" indent="-457200" algn="just">
              <a:buAutoNum type="alphaLcParenR"/>
            </a:pPr>
            <a:r>
              <a:rPr lang="en-GB" noProof="0" dirty="0"/>
              <a:t>‘institutional-driven’ model: focused on the formal relationship (contract, appointment, election) between the person who carries out the office, the public function or the public service, and the institution, public entity, public company, on behalf of which the tasks are performed.  </a:t>
            </a:r>
          </a:p>
          <a:p>
            <a:pPr marL="0" indent="0">
              <a:buNone/>
            </a:pPr>
            <a:r>
              <a:rPr lang="en-GB" noProof="0" dirty="0"/>
              <a:t>	- Definition of ‘Union official’ (PIF Directive and Proposal of Directive)</a:t>
            </a:r>
          </a:p>
          <a:p>
            <a:pPr marL="0" indent="0" algn="just">
              <a:buNone/>
            </a:pPr>
            <a:r>
              <a:rPr lang="en-GB" noProof="0" dirty="0"/>
              <a:t>b)    ‘functional-driven’ model: focused on the office held or the function/service performed by any person, irrespective of his/her formal relationship with a specific institution, public entity or public company. </a:t>
            </a:r>
          </a:p>
          <a:p>
            <a:pPr marL="0" indent="0" algn="just">
              <a:buNone/>
            </a:pPr>
            <a:r>
              <a:rPr lang="en-GB" noProof="0" dirty="0"/>
              <a:t>	- Definition of ‘national official’ of MSs or of third countries (PIF Directive and 	Proposal 	of Directive): any person holding an executive, administrative, judicial office at national, 	regional or local level; holders of a legislative office are assimilated (according to national law: see, for example, the German legal system § 108e )</a:t>
            </a:r>
          </a:p>
          <a:p>
            <a:pPr marL="0" indent="0" algn="just">
              <a:buNone/>
            </a:pPr>
            <a:r>
              <a:rPr lang="en-GB" noProof="0" dirty="0"/>
              <a:t>	- Third category definition:  Any other person assigned and exercising a public service function involving the management of or decisions concerning the Union’s financial interests in MSs or third countries.</a:t>
            </a:r>
          </a:p>
          <a:p>
            <a:pPr marL="0" indent="0" algn="just">
              <a:buNone/>
            </a:pPr>
            <a:r>
              <a:rPr lang="en-GB" noProof="0" dirty="0"/>
              <a:t>National provisions inspired by this model may be applied more easily where the person holds a legislative or judicial office, since in these cases there is a sort of identification between some institutions or bodies and the office carried out by people (e.g. legislative assemblies; judicial courts). By contrast, where the person holds an administrative office or performs a public function or a public service, the application of national provisions may result in controversial decisions by courts, unless specific definitions of such concepts (i.e. administrative office, public function, public service) are provided in the relevant legal systems.</a:t>
            </a:r>
          </a:p>
          <a:p>
            <a:pPr marL="0" indent="0">
              <a:buNone/>
            </a:pPr>
            <a:r>
              <a:rPr lang="en-GB" noProof="0" dirty="0"/>
              <a:t>c) hybrid/mixed model: it is the most common one in the </a:t>
            </a:r>
            <a:r>
              <a:rPr lang="en-GB" noProof="0" dirty="0" err="1"/>
              <a:t>MSs’</a:t>
            </a:r>
            <a:r>
              <a:rPr lang="en-GB" noProof="0" dirty="0"/>
              <a:t> legal systems, also thanks to the harmonisation process started by the First Protocol to the PIF Convention and enhanced by the PIF Directive. Double track of models depending on the different ‘officials’ at stake.</a:t>
            </a:r>
          </a:p>
        </p:txBody>
      </p:sp>
    </p:spTree>
    <p:extLst>
      <p:ext uri="{BB962C8B-B14F-4D97-AF65-F5344CB8AC3E}">
        <p14:creationId xmlns:p14="http://schemas.microsoft.com/office/powerpoint/2010/main" val="2022839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BB489F-793F-8956-862B-66409953C136}"/>
              </a:ext>
            </a:extLst>
          </p:cNvPr>
          <p:cNvSpPr>
            <a:spLocks noGrp="1"/>
          </p:cNvSpPr>
          <p:nvPr>
            <p:ph type="title"/>
          </p:nvPr>
        </p:nvSpPr>
        <p:spPr>
          <a:xfrm>
            <a:off x="913795" y="83127"/>
            <a:ext cx="10353761" cy="602673"/>
          </a:xfrm>
        </p:spPr>
        <p:txBody>
          <a:bodyPr/>
          <a:lstStyle/>
          <a:p>
            <a:r>
              <a:rPr lang="en-GB" noProof="0" dirty="0"/>
              <a:t>T</a:t>
            </a:r>
            <a:r>
              <a:rPr lang="en-GB" cap="none" noProof="0" dirty="0"/>
              <a:t>ransposition at national level</a:t>
            </a:r>
            <a:endParaRPr lang="en-GB" noProof="0" dirty="0"/>
          </a:p>
        </p:txBody>
      </p:sp>
      <p:sp>
        <p:nvSpPr>
          <p:cNvPr id="3" name="Segnaposto contenuto 2">
            <a:extLst>
              <a:ext uri="{FF2B5EF4-FFF2-40B4-BE49-F238E27FC236}">
                <a16:creationId xmlns:a16="http://schemas.microsoft.com/office/drawing/2014/main" id="{95443239-6405-9212-500A-E4F11BD15219}"/>
              </a:ext>
            </a:extLst>
          </p:cNvPr>
          <p:cNvSpPr>
            <a:spLocks noGrp="1"/>
          </p:cNvSpPr>
          <p:nvPr>
            <p:ph idx="1"/>
          </p:nvPr>
        </p:nvSpPr>
        <p:spPr>
          <a:xfrm>
            <a:off x="665018" y="685801"/>
            <a:ext cx="10879282" cy="6089072"/>
          </a:xfrm>
        </p:spPr>
        <p:txBody>
          <a:bodyPr>
            <a:normAutofit fontScale="92500" lnSpcReduction="20000"/>
          </a:bodyPr>
          <a:lstStyle/>
          <a:p>
            <a:pPr marL="0" indent="0" algn="just">
              <a:buNone/>
            </a:pPr>
            <a:r>
              <a:rPr lang="en-GB" noProof="0" dirty="0"/>
              <a:t>European Commission’s Report on the implementation of the PIF Directive (06.09.2021 COM(2021)536 final.</a:t>
            </a:r>
          </a:p>
          <a:p>
            <a:pPr marL="0" indent="0" algn="just">
              <a:buNone/>
            </a:pPr>
            <a:r>
              <a:rPr lang="en-GB" noProof="0" dirty="0"/>
              <a:t>The European Commission identified deficiencies in national legislations transposing the definition of ‘public official’ in about half of the </a:t>
            </a:r>
            <a:r>
              <a:rPr lang="en-GB" noProof="0" dirty="0" err="1"/>
              <a:t>MSs.</a:t>
            </a:r>
            <a:endParaRPr lang="en-GB" noProof="0" dirty="0"/>
          </a:p>
          <a:p>
            <a:pPr marL="0" indent="0" algn="just">
              <a:buNone/>
            </a:pPr>
            <a:r>
              <a:rPr lang="en-GB" noProof="0" dirty="0"/>
              <a:t>The conformity issues dealt with:</a:t>
            </a:r>
          </a:p>
          <a:p>
            <a:pPr marL="457200" indent="-457200" algn="just">
              <a:buAutoNum type="alphaLcParenR"/>
            </a:pPr>
            <a:r>
              <a:rPr lang="en-GB" noProof="0" dirty="0"/>
              <a:t>a lack of coverage of ‘national official of another MS and any national official of a third country’ generally and as regards the offence of misappropriation;</a:t>
            </a:r>
          </a:p>
          <a:p>
            <a:pPr marL="457200" indent="-457200" algn="just">
              <a:buAutoNum type="alphaLcParenR"/>
            </a:pPr>
            <a:r>
              <a:rPr lang="en-GB" noProof="0" dirty="0"/>
              <a:t>the definition of ‘Union official’ not including: </a:t>
            </a:r>
            <a:r>
              <a:rPr lang="en-GB" noProof="0" dirty="0" err="1"/>
              <a:t>i</a:t>
            </a:r>
            <a:r>
              <a:rPr lang="en-GB" noProof="0" dirty="0"/>
              <a:t>) persons ‘seconded to the Union by a MS or by any public or private body, who carries out functions equivalent to those performed by Union officials or other servants’; ii) the ‘members of the Union institution, bodies, offices and agencies, set up in accordance with the Treaties and the staff of such bodies’;</a:t>
            </a:r>
          </a:p>
          <a:p>
            <a:pPr marL="457200" indent="-457200" algn="just">
              <a:buAutoNum type="alphaLcParenR"/>
            </a:pPr>
            <a:r>
              <a:rPr lang="en-GB" noProof="0" dirty="0"/>
              <a:t>subjecting the definition of ‘national official’ to additional conditions (for example, the commission of the criminal offence in the territory of that State by the official of another MS);</a:t>
            </a:r>
          </a:p>
          <a:p>
            <a:pPr marL="457200" indent="-457200" algn="just">
              <a:buAutoNum type="alphaLcParenR"/>
            </a:pPr>
            <a:r>
              <a:rPr lang="en-GB" noProof="0" dirty="0"/>
              <a:t>lack of coverage of ‘any person holding an executive, administrative office’ generally or in relation to the offence of misappropriation only;</a:t>
            </a:r>
          </a:p>
          <a:p>
            <a:pPr marL="457200" indent="-457200" algn="just">
              <a:buAutoNum type="alphaLcParenR"/>
            </a:pPr>
            <a:r>
              <a:rPr lang="en-GB" noProof="0" dirty="0"/>
              <a:t>a lack of transposition of the ‘third category definition of ‘official’ (‘any other person assigned and exercising a public service function’) in some </a:t>
            </a:r>
            <a:r>
              <a:rPr lang="en-GB" noProof="0" dirty="0" err="1"/>
              <a:t>MSs.</a:t>
            </a:r>
            <a:endParaRPr lang="en-GB" noProof="0" dirty="0"/>
          </a:p>
        </p:txBody>
      </p:sp>
    </p:spTree>
    <p:extLst>
      <p:ext uri="{BB962C8B-B14F-4D97-AF65-F5344CB8AC3E}">
        <p14:creationId xmlns:p14="http://schemas.microsoft.com/office/powerpoint/2010/main" val="1764755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3B0E19-5FCF-D989-A12E-88E54F6A76E3}"/>
              </a:ext>
            </a:extLst>
          </p:cNvPr>
          <p:cNvSpPr>
            <a:spLocks noGrp="1"/>
          </p:cNvSpPr>
          <p:nvPr>
            <p:ph type="title"/>
          </p:nvPr>
        </p:nvSpPr>
        <p:spPr>
          <a:xfrm>
            <a:off x="405245" y="135082"/>
            <a:ext cx="11159837" cy="613063"/>
          </a:xfrm>
        </p:spPr>
        <p:txBody>
          <a:bodyPr>
            <a:normAutofit fontScale="90000"/>
          </a:bodyPr>
          <a:lstStyle/>
          <a:p>
            <a:r>
              <a:rPr lang="en-GB" cap="none" noProof="0" dirty="0"/>
              <a:t>Trends emerging from a comparative analysis (1/2)</a:t>
            </a:r>
          </a:p>
        </p:txBody>
      </p:sp>
      <p:sp>
        <p:nvSpPr>
          <p:cNvPr id="3" name="Segnaposto contenuto 2">
            <a:extLst>
              <a:ext uri="{FF2B5EF4-FFF2-40B4-BE49-F238E27FC236}">
                <a16:creationId xmlns:a16="http://schemas.microsoft.com/office/drawing/2014/main" id="{217E1A84-F0DC-5553-B483-CC3C2D09CD9A}"/>
              </a:ext>
            </a:extLst>
          </p:cNvPr>
          <p:cNvSpPr>
            <a:spLocks noGrp="1"/>
          </p:cNvSpPr>
          <p:nvPr>
            <p:ph idx="1"/>
          </p:nvPr>
        </p:nvSpPr>
        <p:spPr>
          <a:xfrm>
            <a:off x="654627" y="883227"/>
            <a:ext cx="10612930" cy="5704609"/>
          </a:xfrm>
        </p:spPr>
        <p:txBody>
          <a:bodyPr>
            <a:normAutofit fontScale="92500" lnSpcReduction="20000"/>
          </a:bodyPr>
          <a:lstStyle/>
          <a:p>
            <a:pPr marL="0" indent="0" algn="just">
              <a:buNone/>
            </a:pPr>
            <a:r>
              <a:rPr lang="en-GB" noProof="0" dirty="0"/>
              <a:t>As we have already mentioned, many legal systems of EU MSs provide for a mixed model of the definitions of official, because they transposed at national level the definitions of ‘Union official’ basically grounded on the ‘institutional-driven model’.</a:t>
            </a:r>
          </a:p>
          <a:p>
            <a:pPr marL="0" indent="0" algn="just">
              <a:buNone/>
            </a:pPr>
            <a:r>
              <a:rPr lang="en-GB" dirty="0"/>
              <a:t>1. I</a:t>
            </a:r>
            <a:r>
              <a:rPr lang="en-GB" noProof="0" dirty="0"/>
              <a:t>n almost all MSs there are </a:t>
            </a:r>
            <a:r>
              <a:rPr lang="en-GB" b="1" noProof="0" dirty="0"/>
              <a:t>different definitions of officials </a:t>
            </a:r>
            <a:r>
              <a:rPr lang="en-GB" noProof="0" dirty="0"/>
              <a:t>depending on:</a:t>
            </a:r>
          </a:p>
          <a:p>
            <a:pPr marL="0" indent="0" algn="just">
              <a:buNone/>
            </a:pPr>
            <a:r>
              <a:rPr lang="en-GB" dirty="0"/>
              <a:t>a) The relationship with public institutions, public entities or public body (members; appointed; elected; hired by contract)</a:t>
            </a:r>
          </a:p>
          <a:p>
            <a:pPr marL="0" indent="0" algn="just">
              <a:buNone/>
            </a:pPr>
            <a:r>
              <a:rPr lang="en-GB" dirty="0"/>
              <a:t>b) The types of powers and duties attributed to them (executive, administrative, judicial, legislative office; public authority)</a:t>
            </a:r>
          </a:p>
          <a:p>
            <a:pPr marL="0" indent="0" algn="just">
              <a:buNone/>
            </a:pPr>
            <a:r>
              <a:rPr lang="en-GB" noProof="0" dirty="0"/>
              <a:t>c) The t</a:t>
            </a:r>
            <a:r>
              <a:rPr lang="en-GB" dirty="0"/>
              <a:t>asks performed by them (public service mission or functions), often irrespective of the nature of the entity for which such tasks are carried out</a:t>
            </a:r>
          </a:p>
          <a:p>
            <a:pPr marL="0" indent="0" algn="just">
              <a:buNone/>
            </a:pPr>
            <a:r>
              <a:rPr lang="en-GB" noProof="0" dirty="0"/>
              <a:t>d) The domestic</a:t>
            </a:r>
            <a:r>
              <a:rPr lang="en-GB" dirty="0"/>
              <a:t>, foreign, international or supranational nature</a:t>
            </a:r>
          </a:p>
          <a:p>
            <a:pPr marL="0" indent="0" algn="just">
              <a:buNone/>
            </a:pPr>
            <a:r>
              <a:rPr lang="en-GB" dirty="0"/>
              <a:t>Sometimes different criminal offences and/or different penalties apply to different ‘officials’ (e.g. Germany, Greece, Portugal, France): there could be a risk of fragmentation of the legislation and differentiated criminal treatments, that might detrimentally affect the principle of equality (see, for example, § 108 e </a:t>
            </a:r>
            <a:r>
              <a:rPr lang="en-GB" dirty="0" err="1"/>
              <a:t>StGB</a:t>
            </a:r>
            <a:r>
              <a:rPr lang="en-GB" dirty="0"/>
              <a:t>, § 335a </a:t>
            </a:r>
            <a:r>
              <a:rPr lang="en-GB" dirty="0" err="1"/>
              <a:t>StGB</a:t>
            </a:r>
            <a:r>
              <a:rPr lang="en-GB" dirty="0"/>
              <a:t>, applicable, respectively, to holders of an elective mandate and to foreign officials and public international officials).</a:t>
            </a:r>
          </a:p>
        </p:txBody>
      </p:sp>
    </p:spTree>
    <p:extLst>
      <p:ext uri="{BB962C8B-B14F-4D97-AF65-F5344CB8AC3E}">
        <p14:creationId xmlns:p14="http://schemas.microsoft.com/office/powerpoint/2010/main" val="1385414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D70C06-21EA-EECE-B45F-011367FD67C7}"/>
              </a:ext>
            </a:extLst>
          </p:cNvPr>
          <p:cNvSpPr>
            <a:spLocks noGrp="1"/>
          </p:cNvSpPr>
          <p:nvPr>
            <p:ph type="title"/>
          </p:nvPr>
        </p:nvSpPr>
        <p:spPr>
          <a:xfrm>
            <a:off x="519545" y="145473"/>
            <a:ext cx="10748011" cy="467591"/>
          </a:xfrm>
        </p:spPr>
        <p:txBody>
          <a:bodyPr>
            <a:normAutofit fontScale="90000"/>
          </a:bodyPr>
          <a:lstStyle/>
          <a:p>
            <a:pPr algn="just"/>
            <a:r>
              <a:rPr lang="en-GB" cap="none" dirty="0"/>
              <a:t>Trends emerging from a comparative analysis 2/2</a:t>
            </a:r>
            <a:endParaRPr lang="it-IT" dirty="0"/>
          </a:p>
        </p:txBody>
      </p:sp>
      <p:sp>
        <p:nvSpPr>
          <p:cNvPr id="3" name="Segnaposto contenuto 2">
            <a:extLst>
              <a:ext uri="{FF2B5EF4-FFF2-40B4-BE49-F238E27FC236}">
                <a16:creationId xmlns:a16="http://schemas.microsoft.com/office/drawing/2014/main" id="{882CB678-6BA3-297A-E763-9726E8DB24B0}"/>
              </a:ext>
            </a:extLst>
          </p:cNvPr>
          <p:cNvSpPr>
            <a:spLocks noGrp="1"/>
          </p:cNvSpPr>
          <p:nvPr>
            <p:ph idx="1"/>
          </p:nvPr>
        </p:nvSpPr>
        <p:spPr>
          <a:xfrm>
            <a:off x="913795" y="613064"/>
            <a:ext cx="10353762" cy="6099463"/>
          </a:xfrm>
        </p:spPr>
        <p:txBody>
          <a:bodyPr>
            <a:normAutofit fontScale="77500" lnSpcReduction="20000"/>
          </a:bodyPr>
          <a:lstStyle/>
          <a:p>
            <a:pPr marL="0" indent="0" algn="just">
              <a:buNone/>
            </a:pPr>
            <a:r>
              <a:rPr lang="en-GB" noProof="0" dirty="0"/>
              <a:t>2. The choices of drafting such definitions also differ:</a:t>
            </a:r>
          </a:p>
          <a:p>
            <a:pPr marL="0" indent="0" algn="just">
              <a:buNone/>
            </a:pPr>
            <a:r>
              <a:rPr lang="en-GB" dirty="0"/>
              <a:t>a)</a:t>
            </a:r>
            <a:r>
              <a:rPr lang="en-GB" noProof="0" dirty="0"/>
              <a:t> Identification of general concepts, describing relationships, duties, powers, features, characterizing the different figures (this is the most common choice)</a:t>
            </a:r>
          </a:p>
          <a:p>
            <a:pPr marL="0" indent="0" algn="just">
              <a:buNone/>
            </a:pPr>
            <a:r>
              <a:rPr lang="en-GB" dirty="0"/>
              <a:t>b) List of officials or persons considered as ‘public officials’, sometimes combined with a more general provision similar to a)</a:t>
            </a:r>
          </a:p>
          <a:p>
            <a:pPr marL="0" indent="0" algn="just">
              <a:buNone/>
            </a:pPr>
            <a:r>
              <a:rPr lang="en-GB" noProof="0" dirty="0"/>
              <a:t>c) No </a:t>
            </a:r>
            <a:r>
              <a:rPr lang="en-GB" dirty="0"/>
              <a:t>legal general definition in criminal law (France)</a:t>
            </a:r>
          </a:p>
          <a:p>
            <a:pPr marL="0" indent="0" algn="just">
              <a:buNone/>
            </a:pPr>
            <a:r>
              <a:rPr lang="en-GB" dirty="0"/>
              <a:t>3. The definitions of public function, public authority, public service are often not legally provided. In some MSs (e.g. Italy and Poland), people performing mere material tasks, without any decision-making autonomy and under strict directives and orders imposed by superiors, are not be considered as ‘officials’ for the purposes of the application of criminal offences harming public administration (at national, EU and international level, since the courts must assess the correspondence of duties and powers carried out by foreign officials with those of the relevant officials at national level).</a:t>
            </a:r>
          </a:p>
          <a:p>
            <a:pPr marL="0" indent="0" algn="just">
              <a:buNone/>
            </a:pPr>
            <a:r>
              <a:rPr lang="en-GB" dirty="0"/>
              <a:t>4. In some MSs persons entrusted with public functions or exercising public services within public companies or enterprises somehow controlled by State (dominant influence under an economic, managerial, financial perspective) are expressly equated to ‘public officials’ by law, referring to quantitative or qualitative features of the relevant entity. In other MSs, there are no clear provisions in this respect, but the jurisprudence reach the same conclusions through a wider interpretation of existing legal rules.</a:t>
            </a:r>
          </a:p>
          <a:p>
            <a:pPr marL="0" indent="0" algn="just">
              <a:buNone/>
            </a:pPr>
            <a:r>
              <a:rPr lang="en-GB" dirty="0"/>
              <a:t>5. In some MSs (e.g. Austria, Ireland, Romania, Portugal, Germany), arbitrators and jurors are already considered as ‘officials’ for the purposes of application of some criminal offences, such as, for example, bribery, misappropriation,  </a:t>
            </a:r>
          </a:p>
          <a:p>
            <a:pPr marL="0" indent="0">
              <a:buNone/>
            </a:pPr>
            <a:endParaRPr lang="en-GB" noProof="0" dirty="0"/>
          </a:p>
        </p:txBody>
      </p:sp>
    </p:spTree>
    <p:extLst>
      <p:ext uri="{BB962C8B-B14F-4D97-AF65-F5344CB8AC3E}">
        <p14:creationId xmlns:p14="http://schemas.microsoft.com/office/powerpoint/2010/main" val="5639748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CD6B2B-53E1-A54F-E5A3-0AF75A37711D}"/>
              </a:ext>
            </a:extLst>
          </p:cNvPr>
          <p:cNvSpPr>
            <a:spLocks noGrp="1"/>
          </p:cNvSpPr>
          <p:nvPr>
            <p:ph type="title"/>
          </p:nvPr>
        </p:nvSpPr>
        <p:spPr>
          <a:xfrm>
            <a:off x="913795" y="72737"/>
            <a:ext cx="10353761" cy="457199"/>
          </a:xfrm>
        </p:spPr>
        <p:txBody>
          <a:bodyPr>
            <a:normAutofit fontScale="90000"/>
          </a:bodyPr>
          <a:lstStyle/>
          <a:p>
            <a:r>
              <a:rPr lang="it-IT" cap="none" dirty="0" err="1"/>
              <a:t>Old</a:t>
            </a:r>
            <a:r>
              <a:rPr lang="it-IT" cap="none" dirty="0"/>
              <a:t> </a:t>
            </a:r>
            <a:r>
              <a:rPr lang="it-IT" cap="none" dirty="0" err="1"/>
              <a:t>questions</a:t>
            </a:r>
            <a:r>
              <a:rPr lang="it-IT" cap="none" dirty="0"/>
              <a:t> in new </a:t>
            </a:r>
            <a:r>
              <a:rPr lang="it-IT" cap="none" dirty="0" err="1"/>
              <a:t>contexts</a:t>
            </a:r>
            <a:r>
              <a:rPr lang="it-IT" cap="none" dirty="0"/>
              <a:t> 1/2</a:t>
            </a:r>
          </a:p>
        </p:txBody>
      </p:sp>
      <p:sp>
        <p:nvSpPr>
          <p:cNvPr id="3" name="Segnaposto contenuto 2">
            <a:extLst>
              <a:ext uri="{FF2B5EF4-FFF2-40B4-BE49-F238E27FC236}">
                <a16:creationId xmlns:a16="http://schemas.microsoft.com/office/drawing/2014/main" id="{5C5BEA4A-8375-BF4B-2BB1-C1BC1F9FB598}"/>
              </a:ext>
            </a:extLst>
          </p:cNvPr>
          <p:cNvSpPr>
            <a:spLocks noGrp="1"/>
          </p:cNvSpPr>
          <p:nvPr>
            <p:ph idx="1"/>
          </p:nvPr>
        </p:nvSpPr>
        <p:spPr>
          <a:xfrm>
            <a:off x="768927" y="529936"/>
            <a:ext cx="10498630" cy="6255327"/>
          </a:xfrm>
        </p:spPr>
        <p:txBody>
          <a:bodyPr>
            <a:normAutofit fontScale="77500" lnSpcReduction="20000"/>
          </a:bodyPr>
          <a:lstStyle/>
          <a:p>
            <a:pPr marL="0" indent="0" algn="just">
              <a:buNone/>
            </a:pPr>
            <a:r>
              <a:rPr lang="en-GB" dirty="0"/>
              <a:t>Preliminary assumption: the following reflections basically deal with criminal offences against public administration, such as, for instance, bribery, </a:t>
            </a:r>
            <a:r>
              <a:rPr lang="en-GB" dirty="0" err="1"/>
              <a:t>embelzzement</a:t>
            </a:r>
            <a:r>
              <a:rPr lang="en-GB" dirty="0"/>
              <a:t> misappropriation)</a:t>
            </a:r>
          </a:p>
          <a:p>
            <a:pPr marL="457200" indent="-457200" algn="just">
              <a:buAutoNum type="alphaLcParenR"/>
            </a:pPr>
            <a:r>
              <a:rPr lang="en-GB" dirty="0" err="1"/>
              <a:t>i</a:t>
            </a:r>
            <a:r>
              <a:rPr lang="en-GB" dirty="0"/>
              <a:t>) one-size-fits-all definition vs. ii) different definitions: pros and cons:</a:t>
            </a:r>
          </a:p>
          <a:p>
            <a:pPr marL="514350" indent="-514350" algn="just">
              <a:buAutoNum type="romanLcParenR"/>
            </a:pPr>
            <a:r>
              <a:rPr lang="en-GB" b="1" dirty="0"/>
              <a:t>pros.</a:t>
            </a:r>
            <a:r>
              <a:rPr lang="en-GB" dirty="0"/>
              <a:t>: simplification of the legal framework on behalf of the foreseeability and accessibility of criminal provisions (for example, only a general definition of ‘official’, inspired by the ‘functional-driven’ approach, describing precisely offices, duties, powers of such person. Such solution would presuppose a clear-cut legal definition of public office and public service function, even only for the purposes of criminal law, in compliance with the principle of legality); </a:t>
            </a:r>
            <a:r>
              <a:rPr lang="en-GB" b="1" dirty="0"/>
              <a:t>cons.</a:t>
            </a:r>
            <a:r>
              <a:rPr lang="en-GB" dirty="0"/>
              <a:t>: it does not take adequately account of the different dimensions or profiles of the legal interests protected by different criminal offences and it could lead to a lack of clarity in the description of conducts punished by criminal offences.</a:t>
            </a:r>
          </a:p>
          <a:p>
            <a:pPr marL="514350" indent="-514350" algn="just">
              <a:buAutoNum type="romanLcParenR"/>
            </a:pPr>
            <a:r>
              <a:rPr lang="en-GB" b="1" dirty="0"/>
              <a:t>pros</a:t>
            </a:r>
            <a:r>
              <a:rPr lang="en-GB" dirty="0"/>
              <a:t>.: moving from the criminological consideration that criminal offences against public administration, as basically pertaining to white-collar crime, can be included among the so-called ‘occupational crimes,’ such solution guarantees a more precise setting up of criminal offences, since it allows to better describe the conducts to be punished., taking account of  the specific ‘nuances’ of the legal interests protected by criminal offences. This is crucial to better comply with the principle of clarity, accessibility and foreseeability of criminal provisions, together with the principle of proportionality; </a:t>
            </a:r>
            <a:r>
              <a:rPr lang="en-GB" b="1" dirty="0"/>
              <a:t>cons.: </a:t>
            </a:r>
            <a:r>
              <a:rPr lang="en-GB" dirty="0"/>
              <a:t>High risks of fragmentation within the legal system, likely resulting in an overlapping of different criminal offences, potentially incompatible with the principle of </a:t>
            </a:r>
            <a:r>
              <a:rPr lang="en-GB" i="1" dirty="0"/>
              <a:t>ne bis in idem</a:t>
            </a:r>
            <a:r>
              <a:rPr lang="en-GB" dirty="0"/>
              <a:t>. Such solution could also create unjustified differences of treatments among different categories of ‘officials’. </a:t>
            </a:r>
          </a:p>
          <a:p>
            <a:pPr marL="0" indent="0" algn="just">
              <a:buNone/>
            </a:pPr>
            <a:r>
              <a:rPr lang="en-GB" b="1" dirty="0"/>
              <a:t>A solution combining a general common definition of official, together with a legal definition of public office, public service function, and slightly different provisions for holders of an elective mandate, because of the peculiarities of this positions, even in relation to the protected legal interests, could be a fair compromise, especially for bribery offences and trading in influence.</a:t>
            </a:r>
          </a:p>
          <a:p>
            <a:pPr marL="0" indent="0">
              <a:buNone/>
            </a:pPr>
            <a:endParaRPr lang="it-IT" dirty="0"/>
          </a:p>
        </p:txBody>
      </p:sp>
    </p:spTree>
    <p:extLst>
      <p:ext uri="{BB962C8B-B14F-4D97-AF65-F5344CB8AC3E}">
        <p14:creationId xmlns:p14="http://schemas.microsoft.com/office/powerpoint/2010/main" val="30190175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60B6282-4A04-DDAF-953D-6DFEA2CAF210}"/>
              </a:ext>
            </a:extLst>
          </p:cNvPr>
          <p:cNvSpPr>
            <a:spLocks noGrp="1"/>
          </p:cNvSpPr>
          <p:nvPr>
            <p:ph type="title"/>
          </p:nvPr>
        </p:nvSpPr>
        <p:spPr>
          <a:xfrm>
            <a:off x="913795" y="0"/>
            <a:ext cx="10353761" cy="602673"/>
          </a:xfrm>
        </p:spPr>
        <p:txBody>
          <a:bodyPr/>
          <a:lstStyle/>
          <a:p>
            <a:r>
              <a:rPr lang="it-IT" cap="none" dirty="0" err="1"/>
              <a:t>Old</a:t>
            </a:r>
            <a:r>
              <a:rPr lang="it-IT" cap="none" dirty="0"/>
              <a:t> </a:t>
            </a:r>
            <a:r>
              <a:rPr lang="it-IT" cap="none" dirty="0" err="1"/>
              <a:t>questions</a:t>
            </a:r>
            <a:r>
              <a:rPr lang="it-IT" cap="none" dirty="0"/>
              <a:t> in new </a:t>
            </a:r>
            <a:r>
              <a:rPr lang="it-IT" cap="none" dirty="0" err="1"/>
              <a:t>contexts</a:t>
            </a:r>
            <a:r>
              <a:rPr lang="it-IT" cap="none" dirty="0"/>
              <a:t> 2/2 </a:t>
            </a:r>
            <a:endParaRPr lang="it-IT" dirty="0"/>
          </a:p>
        </p:txBody>
      </p:sp>
      <p:sp>
        <p:nvSpPr>
          <p:cNvPr id="3" name="Segnaposto contenuto 2">
            <a:extLst>
              <a:ext uri="{FF2B5EF4-FFF2-40B4-BE49-F238E27FC236}">
                <a16:creationId xmlns:a16="http://schemas.microsoft.com/office/drawing/2014/main" id="{3AEF81BF-784D-45C3-9AE2-74A39CEC0D1A}"/>
              </a:ext>
            </a:extLst>
          </p:cNvPr>
          <p:cNvSpPr>
            <a:spLocks noGrp="1"/>
          </p:cNvSpPr>
          <p:nvPr>
            <p:ph idx="1"/>
          </p:nvPr>
        </p:nvSpPr>
        <p:spPr>
          <a:xfrm>
            <a:off x="592282" y="457200"/>
            <a:ext cx="10675275" cy="6400799"/>
          </a:xfrm>
        </p:spPr>
        <p:txBody>
          <a:bodyPr>
            <a:normAutofit fontScale="85000" lnSpcReduction="20000"/>
          </a:bodyPr>
          <a:lstStyle/>
          <a:p>
            <a:pPr marL="0" indent="0" algn="just">
              <a:buNone/>
            </a:pPr>
            <a:r>
              <a:rPr lang="en-GB" dirty="0"/>
              <a:t>d) EU officials and Third-Country officials: legislative choices and practical issues. </a:t>
            </a:r>
          </a:p>
          <a:p>
            <a:pPr marL="0" indent="0" algn="just">
              <a:buNone/>
            </a:pPr>
            <a:r>
              <a:rPr lang="en-GB" dirty="0"/>
              <a:t>Some MSs set out domestic autonomous definitions of EU officials and EU MSs officials and include such officials among the perpetrators of the relevant criminal offences (e.g. Germany). By contrast, many MSs just extend by assimilation some criminal offences (i.e. bribery offences, misappropriation offences, trading in influence) to  EU officials and MSs officials (e.g. Italy). </a:t>
            </a:r>
          </a:p>
          <a:p>
            <a:pPr marL="0" indent="0" algn="just">
              <a:buNone/>
            </a:pPr>
            <a:r>
              <a:rPr lang="en-GB" dirty="0"/>
              <a:t>As for third countries officials, many concerns have been raised by legal scholars in relation to the extension of national bribery offences to them, especially passive bribery:</a:t>
            </a:r>
          </a:p>
          <a:p>
            <a:pPr algn="just">
              <a:buFontTx/>
              <a:buChar char="-"/>
            </a:pPr>
            <a:r>
              <a:rPr lang="en-GB" dirty="0"/>
              <a:t>theoretical issues: compliance with the principle of harm, since the protected legal interests would pertain to another State, and with the rules governing the jurisdiction: potential intrusion in the jurisdiction of another State by prosecuting its officials (overlapping of different jurisdictions: role of Eurojust and EPPO in this respect);</a:t>
            </a:r>
          </a:p>
          <a:p>
            <a:pPr algn="just">
              <a:buFontTx/>
              <a:buChar char="-"/>
            </a:pPr>
            <a:r>
              <a:rPr lang="en-GB" dirty="0"/>
              <a:t>practical issues: shortcomings concerning the assessment of foreign legislation ruling the </a:t>
            </a:r>
            <a:r>
              <a:rPr lang="en-GB" i="1" dirty="0"/>
              <a:t>status </a:t>
            </a:r>
            <a:r>
              <a:rPr lang="en-GB" dirty="0"/>
              <a:t>of foreign officials to verify the correspondence with national public officials; difficulties relating to gathering evidence in third countries by MLA instruments, resulting in long delays affecting the relevant criminal proceedings, often culminating in the statute of limitation, or in the acquittance of the defendant.</a:t>
            </a:r>
          </a:p>
          <a:p>
            <a:pPr marL="0" indent="0" algn="just">
              <a:buNone/>
            </a:pPr>
            <a:r>
              <a:rPr lang="en-GB" dirty="0"/>
              <a:t>e) consequences in relation to the harmonisation of criminal offences harming the EU’s financial interests and the legality, impartiality, efficiency and transparency of national and EU public administration. Both the PIF Directive and the Proposal of Directive widely refer to national law to substantiate the definitions of official and other notions relevant to the application of such definitions. That seems, in our opinion, to be inconsistent with the objective of harmonising criminal offences harming the EU’s financial interests.</a:t>
            </a:r>
          </a:p>
          <a:p>
            <a:pPr marL="0" indent="0">
              <a:buNone/>
            </a:pPr>
            <a:endParaRPr lang="it-IT" dirty="0"/>
          </a:p>
        </p:txBody>
      </p:sp>
    </p:spTree>
    <p:extLst>
      <p:ext uri="{BB962C8B-B14F-4D97-AF65-F5344CB8AC3E}">
        <p14:creationId xmlns:p14="http://schemas.microsoft.com/office/powerpoint/2010/main" val="37250852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C936C8-D81A-CFAE-6179-7F4FC43DD5B4}"/>
              </a:ext>
            </a:extLst>
          </p:cNvPr>
          <p:cNvSpPr>
            <a:spLocks noGrp="1"/>
          </p:cNvSpPr>
          <p:nvPr>
            <p:ph type="title"/>
          </p:nvPr>
        </p:nvSpPr>
        <p:spPr>
          <a:xfrm>
            <a:off x="913795" y="0"/>
            <a:ext cx="10353761" cy="488373"/>
          </a:xfrm>
        </p:spPr>
        <p:txBody>
          <a:bodyPr>
            <a:normAutofit fontScale="90000"/>
          </a:bodyPr>
          <a:lstStyle/>
          <a:p>
            <a:r>
              <a:rPr lang="en-GB" cap="none" dirty="0"/>
              <a:t>New challenges to be faced 1/2</a:t>
            </a:r>
            <a:endParaRPr lang="it-IT" cap="none" dirty="0"/>
          </a:p>
        </p:txBody>
      </p:sp>
      <p:sp>
        <p:nvSpPr>
          <p:cNvPr id="3" name="Segnaposto contenuto 2">
            <a:extLst>
              <a:ext uri="{FF2B5EF4-FFF2-40B4-BE49-F238E27FC236}">
                <a16:creationId xmlns:a16="http://schemas.microsoft.com/office/drawing/2014/main" id="{0A1BD946-A817-6F5F-7F01-E6C07D48EE52}"/>
              </a:ext>
            </a:extLst>
          </p:cNvPr>
          <p:cNvSpPr>
            <a:spLocks noGrp="1"/>
          </p:cNvSpPr>
          <p:nvPr>
            <p:ph idx="1"/>
          </p:nvPr>
        </p:nvSpPr>
        <p:spPr>
          <a:xfrm>
            <a:off x="602674" y="488373"/>
            <a:ext cx="11055926" cy="6369627"/>
          </a:xfrm>
        </p:spPr>
        <p:txBody>
          <a:bodyPr>
            <a:normAutofit fontScale="92500" lnSpcReduction="20000"/>
          </a:bodyPr>
          <a:lstStyle/>
          <a:p>
            <a:pPr marL="0" indent="0" algn="just">
              <a:buNone/>
            </a:pPr>
            <a:r>
              <a:rPr lang="en-GB" dirty="0"/>
              <a:t>a) public companies/private companies performing ‘public services’: challenges raising from the vagueness of the distinction between public and private legal regimes. Privatisation of public companies and liberalisation of public services have had a huge impact on the distinction between public and private activities. Nowadays, public and private legal regimes are often intertwined in the performance of activities by enterprises. Many issues raised with respect to activities pursuing a public interest, such as railway transports, postal service, telecommunication service, performed in the past by State or public companies (owned by State) almost on a monopolistic basis, which are now performed by private companies often within competitive markets. Are they still to be conceived as ‘public services’ for the purposes of the definitions of ‘official’, set out in criminal offences, like bribery or misappropriation? In the MSs, where there are no specific provisions in this respect, the jurisprudence often is chaotic and inconsistent (in Italy, for example, recently the Supreme Court had to decide whether an employee of Poste Italiane, a private company, that performs postal service - defined as a public service by law - together with bank service - considered as a private activity, even relevant for public interests, is to be deemed as a ‘person entrusted with a public service’, where he/she carries out banking activities. After controversial judgments, the Supreme Court concluded for the affirmative, reasoning on the peculiarities of the specific bank products object of the employee’s activity, characterised by  some ‘public aspects’. In Germany, it was very renowned the case of Deutsche Bahn, where the BGH distinguished among the activities carried out by the private company, considering only the activities relating to the railway infrastructures as a public activity, for the purposes of the application of bribery offences.</a:t>
            </a:r>
          </a:p>
          <a:p>
            <a:pPr marL="0" indent="0">
              <a:buNone/>
            </a:pPr>
            <a:endParaRPr lang="it-IT" dirty="0"/>
          </a:p>
        </p:txBody>
      </p:sp>
    </p:spTree>
    <p:extLst>
      <p:ext uri="{BB962C8B-B14F-4D97-AF65-F5344CB8AC3E}">
        <p14:creationId xmlns:p14="http://schemas.microsoft.com/office/powerpoint/2010/main" val="9412878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846567-2253-6FDE-B86D-42C5605C6261}"/>
              </a:ext>
            </a:extLst>
          </p:cNvPr>
          <p:cNvSpPr>
            <a:spLocks noGrp="1"/>
          </p:cNvSpPr>
          <p:nvPr>
            <p:ph type="title"/>
          </p:nvPr>
        </p:nvSpPr>
        <p:spPr>
          <a:xfrm>
            <a:off x="913795" y="1"/>
            <a:ext cx="10353761" cy="592282"/>
          </a:xfrm>
        </p:spPr>
        <p:txBody>
          <a:bodyPr>
            <a:normAutofit/>
          </a:bodyPr>
          <a:lstStyle/>
          <a:p>
            <a:r>
              <a:rPr lang="en-GB" cap="none" dirty="0"/>
              <a:t>New challenges to be faced 2/2</a:t>
            </a:r>
            <a:endParaRPr lang="it-IT" dirty="0"/>
          </a:p>
        </p:txBody>
      </p:sp>
      <p:sp>
        <p:nvSpPr>
          <p:cNvPr id="3" name="Segnaposto contenuto 2">
            <a:extLst>
              <a:ext uri="{FF2B5EF4-FFF2-40B4-BE49-F238E27FC236}">
                <a16:creationId xmlns:a16="http://schemas.microsoft.com/office/drawing/2014/main" id="{2F172DF2-3E0A-D51B-87D1-7B8F2F4958A7}"/>
              </a:ext>
            </a:extLst>
          </p:cNvPr>
          <p:cNvSpPr>
            <a:spLocks noGrp="1"/>
          </p:cNvSpPr>
          <p:nvPr>
            <p:ph idx="1"/>
          </p:nvPr>
        </p:nvSpPr>
        <p:spPr>
          <a:xfrm>
            <a:off x="913795" y="592283"/>
            <a:ext cx="10353762" cy="6151417"/>
          </a:xfrm>
        </p:spPr>
        <p:txBody>
          <a:bodyPr>
            <a:normAutofit fontScale="92500" lnSpcReduction="20000"/>
          </a:bodyPr>
          <a:lstStyle/>
          <a:p>
            <a:pPr marL="0" indent="0" algn="just">
              <a:buNone/>
            </a:pPr>
            <a:r>
              <a:rPr lang="en-GB" dirty="0"/>
              <a:t>b) lack of definition of ‘public service’ at EU and national level. In our opinion, it would be desirable to set up a legal definition of ‘public service function’ at EU level for the purposes of the PIF directive, taking account of the EU definition already provided, such as that of ‘services of general interest’, pursuant to Art. 14 TFEU and Protocol 26 (high level of quality, safety, and affordability, equal treatment and promotion of universal access and of user rights).</a:t>
            </a:r>
          </a:p>
          <a:p>
            <a:pPr marL="0" indent="0" algn="just">
              <a:buNone/>
            </a:pPr>
            <a:r>
              <a:rPr lang="en-GB" dirty="0"/>
              <a:t>c) new ways of conceiving the relationship between public administrations and private companies in performing public services: distinction between organisation and accountability of the service (attributed to the State) and material performance of the service by private entities.</a:t>
            </a:r>
          </a:p>
          <a:p>
            <a:pPr marL="0" indent="0" algn="just">
              <a:buNone/>
            </a:pPr>
            <a:r>
              <a:rPr lang="en-GB" dirty="0"/>
              <a:t>d) development of new patterns in the public procurement legislation: strict regulation of public procurement procedures vs. negotiated procedures (e.g. innovative sectors: digital or AI sectors) and public/private partnerships (see, recently, in this respect the OECD Guidelines for fighting bid rigging in </a:t>
            </a:r>
            <a:r>
              <a:rPr lang="en-GB"/>
              <a:t>public procurement, 14.09.2025).</a:t>
            </a:r>
            <a:endParaRPr lang="en-GB" dirty="0"/>
          </a:p>
          <a:p>
            <a:pPr marL="0" indent="0" algn="just">
              <a:buNone/>
            </a:pPr>
            <a:r>
              <a:rPr lang="en-GB" dirty="0"/>
              <a:t>e) public service and competition: striking a fair balance is primarily a political issue. </a:t>
            </a:r>
          </a:p>
          <a:p>
            <a:pPr marL="0" indent="0" algn="just">
              <a:buNone/>
            </a:pPr>
            <a:r>
              <a:rPr lang="en-GB" dirty="0"/>
              <a:t>This is the reason why it would be crucial identifying a legal definition of ‘public service function’, in order to prevent to let the courts decide what is a ‘public service function’ for the purposes of criminal law and for the application of bribery offences, in contrast with the principle of legality and the separation of state powers. </a:t>
            </a:r>
          </a:p>
          <a:p>
            <a:pPr marL="0" indent="0">
              <a:buNone/>
            </a:pPr>
            <a:endParaRPr lang="it-IT" dirty="0"/>
          </a:p>
        </p:txBody>
      </p:sp>
    </p:spTree>
    <p:extLst>
      <p:ext uri="{BB962C8B-B14F-4D97-AF65-F5344CB8AC3E}">
        <p14:creationId xmlns:p14="http://schemas.microsoft.com/office/powerpoint/2010/main" val="6621729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9D2D728-D9FE-4A80-B451-B53B957048E8}"/>
              </a:ext>
            </a:extLst>
          </p:cNvPr>
          <p:cNvSpPr>
            <a:spLocks noGrp="1"/>
          </p:cNvSpPr>
          <p:nvPr>
            <p:ph type="title"/>
          </p:nvPr>
        </p:nvSpPr>
        <p:spPr>
          <a:xfrm>
            <a:off x="913795" y="357189"/>
            <a:ext cx="10353761" cy="442912"/>
          </a:xfrm>
        </p:spPr>
        <p:txBody>
          <a:bodyPr>
            <a:normAutofit fontScale="90000"/>
          </a:bodyPr>
          <a:lstStyle/>
          <a:p>
            <a:endParaRPr lang="en-GB" noProof="0" dirty="0"/>
          </a:p>
        </p:txBody>
      </p:sp>
      <p:sp>
        <p:nvSpPr>
          <p:cNvPr id="3" name="Segnaposto contenuto 2">
            <a:extLst>
              <a:ext uri="{FF2B5EF4-FFF2-40B4-BE49-F238E27FC236}">
                <a16:creationId xmlns:a16="http://schemas.microsoft.com/office/drawing/2014/main" id="{04D0B90E-2F28-4A2C-8653-7B848E0FF104}"/>
              </a:ext>
            </a:extLst>
          </p:cNvPr>
          <p:cNvSpPr>
            <a:spLocks noGrp="1"/>
          </p:cNvSpPr>
          <p:nvPr>
            <p:ph idx="1"/>
          </p:nvPr>
        </p:nvSpPr>
        <p:spPr>
          <a:xfrm>
            <a:off x="913795" y="1185863"/>
            <a:ext cx="10353762" cy="5057775"/>
          </a:xfrm>
        </p:spPr>
        <p:txBody>
          <a:bodyPr>
            <a:normAutofit/>
          </a:bodyPr>
          <a:lstStyle/>
          <a:p>
            <a:pPr marL="0" indent="0" algn="ctr">
              <a:buNone/>
            </a:pPr>
            <a:endParaRPr lang="en-GB" sz="3600" noProof="0" dirty="0"/>
          </a:p>
          <a:p>
            <a:pPr marL="0" indent="0" algn="ctr">
              <a:buNone/>
            </a:pPr>
            <a:endParaRPr lang="en-GB" sz="3600" noProof="0" dirty="0"/>
          </a:p>
          <a:p>
            <a:pPr marL="0" indent="0" algn="ctr">
              <a:buNone/>
            </a:pPr>
            <a:r>
              <a:rPr lang="en-GB" sz="3600" noProof="0" dirty="0"/>
              <a:t>Thank you very much for your attention. </a:t>
            </a:r>
          </a:p>
          <a:p>
            <a:pPr marL="0" indent="0" algn="ctr">
              <a:buNone/>
            </a:pPr>
            <a:r>
              <a:rPr lang="en-GB" sz="3600" noProof="0" dirty="0"/>
              <a:t>Questions, remarks, comments?</a:t>
            </a:r>
          </a:p>
          <a:p>
            <a:pPr marL="0" indent="0" algn="ctr">
              <a:buNone/>
            </a:pPr>
            <a:endParaRPr lang="en-GB" sz="3600" noProof="0" dirty="0"/>
          </a:p>
          <a:p>
            <a:pPr marL="0" indent="0" algn="r">
              <a:buNone/>
            </a:pPr>
            <a:r>
              <a:rPr lang="en-GB" sz="3600" noProof="0" dirty="0"/>
              <a:t>valeria.scalia@unict.it</a:t>
            </a:r>
          </a:p>
          <a:p>
            <a:pPr marL="0" indent="0" algn="ctr">
              <a:buNone/>
            </a:pPr>
            <a:endParaRPr lang="en-GB" sz="3600" noProof="0" dirty="0"/>
          </a:p>
          <a:p>
            <a:pPr marL="0" indent="0">
              <a:buNone/>
            </a:pPr>
            <a:endParaRPr lang="en-GB" sz="3600" noProof="0" dirty="0"/>
          </a:p>
        </p:txBody>
      </p:sp>
    </p:spTree>
    <p:extLst>
      <p:ext uri="{BB962C8B-B14F-4D97-AF65-F5344CB8AC3E}">
        <p14:creationId xmlns:p14="http://schemas.microsoft.com/office/powerpoint/2010/main" val="1733777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05E1F3-B28E-8F7B-9698-004698C719D0}"/>
              </a:ext>
            </a:extLst>
          </p:cNvPr>
          <p:cNvSpPr>
            <a:spLocks noGrp="1"/>
          </p:cNvSpPr>
          <p:nvPr>
            <p:ph type="title"/>
          </p:nvPr>
        </p:nvSpPr>
        <p:spPr>
          <a:xfrm>
            <a:off x="913795" y="1"/>
            <a:ext cx="10353761" cy="457199"/>
          </a:xfrm>
        </p:spPr>
        <p:txBody>
          <a:bodyPr>
            <a:normAutofit fontScale="90000"/>
          </a:bodyPr>
          <a:lstStyle/>
          <a:p>
            <a:r>
              <a:rPr lang="en-GB" noProof="0" dirty="0"/>
              <a:t>Structure of the analysis</a:t>
            </a:r>
          </a:p>
        </p:txBody>
      </p:sp>
      <p:sp>
        <p:nvSpPr>
          <p:cNvPr id="3" name="Segnaposto contenuto 2">
            <a:extLst>
              <a:ext uri="{FF2B5EF4-FFF2-40B4-BE49-F238E27FC236}">
                <a16:creationId xmlns:a16="http://schemas.microsoft.com/office/drawing/2014/main" id="{CCF22575-D154-87F1-BBDD-F7084D195985}"/>
              </a:ext>
            </a:extLst>
          </p:cNvPr>
          <p:cNvSpPr>
            <a:spLocks noGrp="1"/>
          </p:cNvSpPr>
          <p:nvPr>
            <p:ph idx="1"/>
          </p:nvPr>
        </p:nvSpPr>
        <p:spPr>
          <a:xfrm>
            <a:off x="913795" y="540327"/>
            <a:ext cx="10353762" cy="6161809"/>
          </a:xfrm>
        </p:spPr>
        <p:txBody>
          <a:bodyPr>
            <a:normAutofit fontScale="85000" lnSpcReduction="20000"/>
          </a:bodyPr>
          <a:lstStyle/>
          <a:p>
            <a:pPr marL="457200" indent="-457200" algn="just">
              <a:buAutoNum type="arabicPeriod"/>
            </a:pPr>
            <a:r>
              <a:rPr lang="en-GB" noProof="0" dirty="0"/>
              <a:t>Definitions of ‘official’ within the EU legal framework: EU Directive 2017/1371/EU (PIF Directive) and Conventions against corruption at international and regional level (EU Convention, OECD Convention,  Council of Europe Convention, UNCAC) – Perspectives opened by the Proposal of Directive against corruption (COM)2023/234/final</a:t>
            </a:r>
          </a:p>
          <a:p>
            <a:pPr marL="457200" indent="-457200" algn="just">
              <a:buAutoNum type="arabicPeriod"/>
            </a:pPr>
            <a:r>
              <a:rPr lang="en-GB" noProof="0" dirty="0"/>
              <a:t>Identifying different theoretical models to set up the definitions of ‘official’: a) ‘institutional-driven’ model; b) ‘functional-driven’ model; c) hybrid/mixed model</a:t>
            </a:r>
          </a:p>
          <a:p>
            <a:pPr marL="457200" indent="-457200" algn="just">
              <a:buAutoNum type="arabicPeriod"/>
            </a:pPr>
            <a:r>
              <a:rPr lang="en-GB" noProof="0" dirty="0"/>
              <a:t>Transposition at national level: main shortcomings identified during the evaluation of the implementation of PIF Directive</a:t>
            </a:r>
          </a:p>
          <a:p>
            <a:pPr marL="457200" indent="-457200" algn="just">
              <a:buAutoNum type="arabicPeriod"/>
            </a:pPr>
            <a:r>
              <a:rPr lang="en-GB" noProof="0" dirty="0"/>
              <a:t>Old questions: a) one-size-fits-all definition vs. different definitions (e.g. public function/public service/public necessity; parliamentarians and people entrusted with an elective mandate; different definitions for different criminal offences harming different legal interests); b) EU officials and Third-Country officials: legislative choices and practical issues</a:t>
            </a:r>
          </a:p>
          <a:p>
            <a:pPr marL="457200" indent="-457200" algn="just">
              <a:buAutoNum type="arabicPeriod"/>
            </a:pPr>
            <a:r>
              <a:rPr lang="en-GB" noProof="0" dirty="0"/>
              <a:t>New issues: a) public companies/private companies performing ‘public services’: challenges raising from the vagueness of the distinction between public and private legal regimes; b) lack of definition of ‘public service’ at EU and national level; c) new ways of conceiving the relationship between public administrations and private companies in performing public services; c) the development of new patterns in the public procurement legislation: strict regulation of public procurement procedures vs. negotiated procedures (e.g. innovative sectors: digital or AI sectors) and public/private partnerships; d) public service and competition: striking a fair balance is primarily a political issue. </a:t>
            </a:r>
          </a:p>
          <a:p>
            <a:pPr marL="457200" indent="-457200" algn="just">
              <a:buAutoNum type="arabicPeriod"/>
            </a:pPr>
            <a:endParaRPr lang="en-GB" noProof="0" dirty="0"/>
          </a:p>
        </p:txBody>
      </p:sp>
    </p:spTree>
    <p:extLst>
      <p:ext uri="{BB962C8B-B14F-4D97-AF65-F5344CB8AC3E}">
        <p14:creationId xmlns:p14="http://schemas.microsoft.com/office/powerpoint/2010/main" val="717676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9D7D0D-6F7E-6656-DAAB-E6A19764A9DC}"/>
              </a:ext>
            </a:extLst>
          </p:cNvPr>
          <p:cNvSpPr>
            <a:spLocks noGrp="1"/>
          </p:cNvSpPr>
          <p:nvPr>
            <p:ph type="title"/>
          </p:nvPr>
        </p:nvSpPr>
        <p:spPr>
          <a:xfrm>
            <a:off x="218209" y="145474"/>
            <a:ext cx="11835246" cy="1465117"/>
          </a:xfrm>
        </p:spPr>
        <p:txBody>
          <a:bodyPr>
            <a:normAutofit/>
          </a:bodyPr>
          <a:lstStyle/>
          <a:p>
            <a:r>
              <a:rPr lang="en-GB" noProof="0" dirty="0"/>
              <a:t>Definitions of ‘official’ </a:t>
            </a:r>
            <a:br>
              <a:rPr lang="en-GB" noProof="0" dirty="0"/>
            </a:br>
            <a:r>
              <a:rPr lang="en-GB" noProof="0" dirty="0"/>
              <a:t>in the EU legal framework</a:t>
            </a:r>
            <a:br>
              <a:rPr lang="en-GB" noProof="0" dirty="0"/>
            </a:br>
            <a:r>
              <a:rPr lang="en-GB" sz="2000" cap="none" noProof="0" dirty="0"/>
              <a:t>EU Directive 2017/1371/EU (PIF Directive)</a:t>
            </a:r>
            <a:endParaRPr lang="en-GB" sz="2000" noProof="0" dirty="0"/>
          </a:p>
        </p:txBody>
      </p:sp>
      <p:sp>
        <p:nvSpPr>
          <p:cNvPr id="3" name="Segnaposto contenuto 2">
            <a:extLst>
              <a:ext uri="{FF2B5EF4-FFF2-40B4-BE49-F238E27FC236}">
                <a16:creationId xmlns:a16="http://schemas.microsoft.com/office/drawing/2014/main" id="{044A9BD5-6FE8-241E-A553-4D2E0390E14A}"/>
              </a:ext>
            </a:extLst>
          </p:cNvPr>
          <p:cNvSpPr>
            <a:spLocks noGrp="1"/>
          </p:cNvSpPr>
          <p:nvPr>
            <p:ph idx="1"/>
          </p:nvPr>
        </p:nvSpPr>
        <p:spPr>
          <a:xfrm>
            <a:off x="913795" y="1610591"/>
            <a:ext cx="10353762" cy="5174673"/>
          </a:xfrm>
        </p:spPr>
        <p:txBody>
          <a:bodyPr>
            <a:normAutofit fontScale="92500" lnSpcReduction="10000"/>
          </a:bodyPr>
          <a:lstStyle/>
          <a:p>
            <a:pPr marL="0" indent="0" algn="just">
              <a:buNone/>
            </a:pPr>
            <a:r>
              <a:rPr lang="en-GB" noProof="0" dirty="0"/>
              <a:t>Art. 4, para. 4, of the PIF Directive sets out three different categories of ‘public official’ :</a:t>
            </a:r>
          </a:p>
          <a:p>
            <a:pPr marL="457200" indent="-457200" algn="just">
              <a:buAutoNum type="alphaLcParenR"/>
            </a:pPr>
            <a:r>
              <a:rPr lang="en-GB" b="1" noProof="0" dirty="0"/>
              <a:t>Union official</a:t>
            </a:r>
            <a:r>
              <a:rPr lang="en-GB" noProof="0" dirty="0"/>
              <a:t>:</a:t>
            </a:r>
          </a:p>
          <a:p>
            <a:pPr algn="just">
              <a:buFontTx/>
              <a:buChar char="-"/>
            </a:pPr>
            <a:r>
              <a:rPr lang="en-GB" noProof="0" dirty="0"/>
              <a:t>An official or other servant </a:t>
            </a:r>
            <a:r>
              <a:rPr lang="en-GB" b="1" i="1" noProof="0" dirty="0"/>
              <a:t>engaged under contract by Union </a:t>
            </a:r>
            <a:r>
              <a:rPr lang="en-GB" noProof="0" dirty="0">
                <a:effectLst/>
              </a:rPr>
              <a:t>within the meaning of Staff Regulations of Officials and the Condition of Employment of other Servants of the EU laid down in Council Regulation N. 259/68;</a:t>
            </a:r>
          </a:p>
          <a:p>
            <a:pPr algn="just">
              <a:buFontTx/>
              <a:buChar char="-"/>
            </a:pPr>
            <a:r>
              <a:rPr lang="en-GB" noProof="0" dirty="0">
                <a:effectLst/>
              </a:rPr>
              <a:t>A person </a:t>
            </a:r>
            <a:r>
              <a:rPr lang="en-GB" b="1" i="1" noProof="0" dirty="0">
                <a:effectLst/>
              </a:rPr>
              <a:t>seconded to the Union by a MS or by any public or private body</a:t>
            </a:r>
            <a:r>
              <a:rPr lang="en-GB" noProof="0" dirty="0">
                <a:effectLst/>
              </a:rPr>
              <a:t>, who carries out functions equivalent to those performed by Union officials or other servants</a:t>
            </a:r>
          </a:p>
          <a:p>
            <a:pPr algn="just">
              <a:buFontTx/>
              <a:buChar char="-"/>
            </a:pPr>
            <a:r>
              <a:rPr lang="en-GB" noProof="0" dirty="0">
                <a:effectLst/>
              </a:rPr>
              <a:t>Members of Union institutions, bodies, offices and agencies, set up in accordance with the Treaties and the staff of such bodies shall be assimilated to Union officials, inasmuch as the Staff Regulation do not apply to them.</a:t>
            </a:r>
          </a:p>
          <a:p>
            <a:pPr marL="0" indent="0" algn="just">
              <a:buNone/>
            </a:pPr>
            <a:r>
              <a:rPr lang="en-GB" noProof="0" dirty="0">
                <a:effectLst/>
              </a:rPr>
              <a:t>(the wording of this provision basically corresponds to Art. 1 of the First Protocol to the PIF Convention, 27.09.1996 and to Art. 1 of the Convention on the fight against corruption involving officials of the European Communities or of Member States of the European Union, 26.05.1997).</a:t>
            </a:r>
            <a:endParaRPr lang="en-GB" noProof="0" dirty="0"/>
          </a:p>
        </p:txBody>
      </p:sp>
    </p:spTree>
    <p:extLst>
      <p:ext uri="{BB962C8B-B14F-4D97-AF65-F5344CB8AC3E}">
        <p14:creationId xmlns:p14="http://schemas.microsoft.com/office/powerpoint/2010/main" val="1387215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84454B-2333-ABFF-2919-135ACBE0EB4B}"/>
              </a:ext>
            </a:extLst>
          </p:cNvPr>
          <p:cNvSpPr>
            <a:spLocks noGrp="1"/>
          </p:cNvSpPr>
          <p:nvPr>
            <p:ph type="title"/>
          </p:nvPr>
        </p:nvSpPr>
        <p:spPr>
          <a:xfrm>
            <a:off x="1" y="93518"/>
            <a:ext cx="12053454" cy="644237"/>
          </a:xfrm>
        </p:spPr>
        <p:txBody>
          <a:bodyPr>
            <a:normAutofit fontScale="90000"/>
          </a:bodyPr>
          <a:lstStyle/>
          <a:p>
            <a:r>
              <a:rPr lang="en-GB" cap="none" noProof="0" dirty="0"/>
              <a:t>Definition of EU MS or Third-Country’s national official</a:t>
            </a:r>
          </a:p>
        </p:txBody>
      </p:sp>
      <p:sp>
        <p:nvSpPr>
          <p:cNvPr id="3" name="Segnaposto contenuto 2">
            <a:extLst>
              <a:ext uri="{FF2B5EF4-FFF2-40B4-BE49-F238E27FC236}">
                <a16:creationId xmlns:a16="http://schemas.microsoft.com/office/drawing/2014/main" id="{66FCA4F4-E414-D87B-8933-18A6D43AC726}"/>
              </a:ext>
            </a:extLst>
          </p:cNvPr>
          <p:cNvSpPr>
            <a:spLocks noGrp="1"/>
          </p:cNvSpPr>
          <p:nvPr>
            <p:ph idx="1"/>
          </p:nvPr>
        </p:nvSpPr>
        <p:spPr>
          <a:xfrm>
            <a:off x="913795" y="841665"/>
            <a:ext cx="10353762" cy="5611090"/>
          </a:xfrm>
        </p:spPr>
        <p:txBody>
          <a:bodyPr/>
          <a:lstStyle/>
          <a:p>
            <a:pPr marL="0" indent="0" algn="just">
              <a:buNone/>
            </a:pPr>
            <a:endParaRPr lang="en-GB" noProof="0" dirty="0"/>
          </a:p>
          <a:p>
            <a:pPr algn="just">
              <a:buFontTx/>
              <a:buChar char="-"/>
            </a:pPr>
            <a:r>
              <a:rPr lang="en-GB" noProof="0" dirty="0"/>
              <a:t>Reference to the </a:t>
            </a:r>
            <a:r>
              <a:rPr lang="en-GB" b="1" i="1" noProof="0" dirty="0"/>
              <a:t>definition of official or public official in the national law of MSs </a:t>
            </a:r>
            <a:r>
              <a:rPr lang="en-GB" noProof="0" dirty="0"/>
              <a:t>or </a:t>
            </a:r>
            <a:r>
              <a:rPr lang="en-GB" b="1" i="1" noProof="0" dirty="0"/>
              <a:t>third country </a:t>
            </a:r>
            <a:r>
              <a:rPr lang="en-GB" noProof="0" dirty="0"/>
              <a:t>in which the person carries out his or her functions (no need to apply the definition of ‘national official’ set forth by foreign law, except insofar as that definition is compatible with national law of the MS that initiated criminal proceedings involving an official of another MS or third country) </a:t>
            </a:r>
          </a:p>
          <a:p>
            <a:pPr algn="just">
              <a:buFontTx/>
              <a:buChar char="-"/>
            </a:pPr>
            <a:r>
              <a:rPr lang="en-GB" noProof="0" dirty="0"/>
              <a:t>The term ‘national official’ shall include </a:t>
            </a:r>
            <a:r>
              <a:rPr lang="en-GB" b="1" i="1" noProof="0" dirty="0"/>
              <a:t>any person holding an executive, administrative or judicial office at national, regional or local level</a:t>
            </a:r>
            <a:r>
              <a:rPr lang="en-GB" noProof="0" dirty="0"/>
              <a:t>. </a:t>
            </a:r>
            <a:r>
              <a:rPr lang="en-GB" b="1" i="1" noProof="0" dirty="0"/>
              <a:t>Any person holding a legislative office </a:t>
            </a:r>
            <a:r>
              <a:rPr lang="en-GB" noProof="0" dirty="0"/>
              <a:t>at national, regional or local level </a:t>
            </a:r>
            <a:r>
              <a:rPr lang="en-GB" b="1" i="1" noProof="0" dirty="0"/>
              <a:t>shall be assimilated</a:t>
            </a:r>
            <a:r>
              <a:rPr lang="en-GB" noProof="0" dirty="0"/>
              <a:t> to a national official. In this respect, Recital 33 of the Directive stipulates that privileges and immunities, including the respect for the freedom of Member’s mandate, are fully taken into account in the transposition by national law.  However, they might be lifted, without prejudice for national constitutional principles.</a:t>
            </a:r>
          </a:p>
        </p:txBody>
      </p:sp>
    </p:spTree>
    <p:extLst>
      <p:ext uri="{BB962C8B-B14F-4D97-AF65-F5344CB8AC3E}">
        <p14:creationId xmlns:p14="http://schemas.microsoft.com/office/powerpoint/2010/main" val="2090604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EEBD13-3A97-B18E-BB9E-2047E15F10C7}"/>
              </a:ext>
            </a:extLst>
          </p:cNvPr>
          <p:cNvSpPr>
            <a:spLocks noGrp="1"/>
          </p:cNvSpPr>
          <p:nvPr>
            <p:ph type="title"/>
          </p:nvPr>
        </p:nvSpPr>
        <p:spPr>
          <a:xfrm>
            <a:off x="384465" y="145474"/>
            <a:ext cx="10883092" cy="727362"/>
          </a:xfrm>
        </p:spPr>
        <p:txBody>
          <a:bodyPr>
            <a:normAutofit/>
          </a:bodyPr>
          <a:lstStyle/>
          <a:p>
            <a:r>
              <a:rPr lang="en-GB" cap="none" noProof="0" dirty="0"/>
              <a:t>The third category of public officials</a:t>
            </a:r>
          </a:p>
        </p:txBody>
      </p:sp>
      <p:sp>
        <p:nvSpPr>
          <p:cNvPr id="3" name="Segnaposto contenuto 2">
            <a:extLst>
              <a:ext uri="{FF2B5EF4-FFF2-40B4-BE49-F238E27FC236}">
                <a16:creationId xmlns:a16="http://schemas.microsoft.com/office/drawing/2014/main" id="{7025668C-FD93-12F5-B846-F3A656BE0932}"/>
              </a:ext>
            </a:extLst>
          </p:cNvPr>
          <p:cNvSpPr>
            <a:spLocks noGrp="1"/>
          </p:cNvSpPr>
          <p:nvPr>
            <p:ph idx="1"/>
          </p:nvPr>
        </p:nvSpPr>
        <p:spPr>
          <a:xfrm>
            <a:off x="913795" y="1018309"/>
            <a:ext cx="10353762" cy="5611091"/>
          </a:xfrm>
        </p:spPr>
        <p:txBody>
          <a:bodyPr>
            <a:normAutofit fontScale="92500" lnSpcReduction="20000"/>
          </a:bodyPr>
          <a:lstStyle/>
          <a:p>
            <a:pPr marL="0" indent="0" algn="just">
              <a:buNone/>
            </a:pPr>
            <a:r>
              <a:rPr lang="en-GB" noProof="0" dirty="0"/>
              <a:t>Any other person </a:t>
            </a:r>
            <a:r>
              <a:rPr lang="en-GB" b="1" noProof="0" dirty="0"/>
              <a:t>assigned and exercising </a:t>
            </a:r>
            <a:r>
              <a:rPr lang="en-GB" noProof="0" dirty="0"/>
              <a:t>a public service function involving the management of or decisions concerning the Union’s financial interests in MSs or third countries.</a:t>
            </a:r>
          </a:p>
          <a:p>
            <a:pPr marL="0" indent="0" algn="just">
              <a:buNone/>
            </a:pPr>
            <a:r>
              <a:rPr lang="en-GB" noProof="0" dirty="0"/>
              <a:t>Recital 10 of the Directive stresses that as regards the criminal offences of passive corruption and misappropriation, there is a need to include a definition of public officials covering all relevant officials, whether holding a formal office in the Union, in the MSs or in third countries. Private persons are increasingly involved in the management of Union funds. In order to protect such funds adequately from corruption and misappropriation </a:t>
            </a:r>
            <a:r>
              <a:rPr lang="en-GB" b="1" noProof="0" dirty="0"/>
              <a:t>the definition needs to cover persons who do not hold formal office but who are nonetheless assigned and exercise, in a similar manner, a public service function in relation to Union funds</a:t>
            </a:r>
            <a:r>
              <a:rPr lang="en-GB" noProof="0" dirty="0"/>
              <a:t>, such as contractors involved in the management of the funds.  </a:t>
            </a:r>
          </a:p>
          <a:p>
            <a:pPr marL="0" indent="0" algn="just">
              <a:buNone/>
            </a:pPr>
            <a:r>
              <a:rPr lang="en-GB" noProof="0" dirty="0"/>
              <a:t>Finally, Recital 11 makes it clear that the notion of intention must apply to all the elements constituting the criminal offences set forth by the Directive, including thus the </a:t>
            </a:r>
            <a:r>
              <a:rPr lang="en-GB" i="1" noProof="0" dirty="0"/>
              <a:t>status</a:t>
            </a:r>
            <a:r>
              <a:rPr lang="en-GB" noProof="0" dirty="0"/>
              <a:t>/qualification of public official. There is, however, no common rules concerning potential mistakes of law relating to the provisions regulating the qualification of official, which will be managed and solved according to the relevant national criminal law rules (see in this respect </a:t>
            </a:r>
            <a:r>
              <a:rPr lang="en-GB" i="1" noProof="0" dirty="0"/>
              <a:t>Corpus Juris </a:t>
            </a:r>
            <a:r>
              <a:rPr lang="en-GB" noProof="0" dirty="0"/>
              <a:t>proposal). </a:t>
            </a:r>
          </a:p>
        </p:txBody>
      </p:sp>
    </p:spTree>
    <p:extLst>
      <p:ext uri="{BB962C8B-B14F-4D97-AF65-F5344CB8AC3E}">
        <p14:creationId xmlns:p14="http://schemas.microsoft.com/office/powerpoint/2010/main" val="363574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359FD3-B871-E953-B8F2-2F0695A2C12A}"/>
              </a:ext>
            </a:extLst>
          </p:cNvPr>
          <p:cNvSpPr>
            <a:spLocks noGrp="1"/>
          </p:cNvSpPr>
          <p:nvPr>
            <p:ph type="title"/>
          </p:nvPr>
        </p:nvSpPr>
        <p:spPr>
          <a:xfrm>
            <a:off x="913795" y="176646"/>
            <a:ext cx="10353761" cy="488372"/>
          </a:xfrm>
        </p:spPr>
        <p:txBody>
          <a:bodyPr>
            <a:normAutofit fontScale="90000"/>
          </a:bodyPr>
          <a:lstStyle/>
          <a:p>
            <a:r>
              <a:rPr lang="en-GB" noProof="0" dirty="0"/>
              <a:t>OECD Convention </a:t>
            </a:r>
          </a:p>
        </p:txBody>
      </p:sp>
      <p:sp>
        <p:nvSpPr>
          <p:cNvPr id="3" name="Segnaposto contenuto 2">
            <a:extLst>
              <a:ext uri="{FF2B5EF4-FFF2-40B4-BE49-F238E27FC236}">
                <a16:creationId xmlns:a16="http://schemas.microsoft.com/office/drawing/2014/main" id="{93E2A90A-705A-D7BE-A6AE-8840874D8D22}"/>
              </a:ext>
            </a:extLst>
          </p:cNvPr>
          <p:cNvSpPr>
            <a:spLocks noGrp="1"/>
          </p:cNvSpPr>
          <p:nvPr>
            <p:ph idx="1"/>
          </p:nvPr>
        </p:nvSpPr>
        <p:spPr>
          <a:xfrm>
            <a:off x="913795" y="665018"/>
            <a:ext cx="10353762" cy="6016335"/>
          </a:xfrm>
        </p:spPr>
        <p:txBody>
          <a:bodyPr>
            <a:normAutofit fontScale="85000" lnSpcReduction="20000"/>
          </a:bodyPr>
          <a:lstStyle/>
          <a:p>
            <a:pPr marL="0" indent="0" algn="just">
              <a:buNone/>
            </a:pPr>
            <a:r>
              <a:rPr lang="en-GB" noProof="0" dirty="0"/>
              <a:t>Art. 1, para. 4, OECD Convention on Combating Bribery of Foreign Public Officials in International Business Transactions, defines foreign public official as ‘any person holding a legislative, administrative or judicial office of a foreign country, whether appointed or elected; any person exercising a public function for a foreign country, including for a public agency or public enterprise; and any official of a public international organisation’ – (obligation to criminalise only active corruption).</a:t>
            </a:r>
          </a:p>
          <a:p>
            <a:pPr marL="0" indent="0" algn="just">
              <a:buNone/>
            </a:pPr>
            <a:r>
              <a:rPr lang="en-GB" noProof="0" dirty="0"/>
              <a:t>Commentaries to the Convention: 12. </a:t>
            </a:r>
            <a:r>
              <a:rPr lang="en-GB" b="1" noProof="0" dirty="0"/>
              <a:t>Public function</a:t>
            </a:r>
            <a:r>
              <a:rPr lang="en-GB" noProof="0" dirty="0"/>
              <a:t> includes any activity in the public interest, delegated by a foreign country, such as the performance of task delegated by it in connection with public procurement.</a:t>
            </a:r>
          </a:p>
          <a:p>
            <a:pPr marL="0" indent="0" algn="just">
              <a:buNone/>
            </a:pPr>
            <a:r>
              <a:rPr lang="en-GB" noProof="0" dirty="0"/>
              <a:t>13-15. </a:t>
            </a:r>
            <a:r>
              <a:rPr lang="en-GB" b="1" noProof="0" dirty="0"/>
              <a:t>Public agency/public enterprise</a:t>
            </a:r>
            <a:r>
              <a:rPr lang="en-GB" noProof="0" dirty="0"/>
              <a:t>: entity constituted </a:t>
            </a:r>
            <a:r>
              <a:rPr lang="en-GB" b="1" noProof="0" dirty="0"/>
              <a:t>under public law </a:t>
            </a:r>
            <a:r>
              <a:rPr lang="en-GB" noProof="0" dirty="0"/>
              <a:t>to carry out specific tasks in the </a:t>
            </a:r>
            <a:r>
              <a:rPr lang="en-GB" b="1" noProof="0" dirty="0"/>
              <a:t>public interest</a:t>
            </a:r>
            <a:r>
              <a:rPr lang="en-GB" noProof="0" dirty="0"/>
              <a:t>/any enterprise, regardless of its legal form, over which a government, or governments, may, directly or indirectly, </a:t>
            </a:r>
            <a:r>
              <a:rPr lang="en-GB" b="1" noProof="0" dirty="0"/>
              <a:t>exercise a dominant influence </a:t>
            </a:r>
            <a:r>
              <a:rPr lang="en-GB" noProof="0" dirty="0"/>
              <a:t>(e.g. the State holds the majority of the enterprise’s subscribed capital, controls the majority of votes attaching to shares issued by the enterprise or can appoint a majority of the members of the enterprise’s administrative or managerial body or supervisory board) – an official of a public enterprise shall be deemed to perform public function unless the enterprise operates on a normal commercial basis in the relevant market (on a basis which is substantially equivalent to that of a private enterprise, without preferential subsidies or other privileges). </a:t>
            </a:r>
          </a:p>
          <a:p>
            <a:pPr marL="0" indent="0" algn="just">
              <a:buNone/>
            </a:pPr>
            <a:r>
              <a:rPr lang="en-GB" noProof="0" dirty="0"/>
              <a:t>16. </a:t>
            </a:r>
            <a:r>
              <a:rPr lang="en-GB" i="1" noProof="0" dirty="0"/>
              <a:t>De facto </a:t>
            </a:r>
            <a:r>
              <a:rPr lang="en-GB" noProof="0" dirty="0"/>
              <a:t>performance of public function: public authority may in fact be held by persons not formally designated as public officials. Such persons may, under the legal principles of some countries, be considered to be foreign public officials.</a:t>
            </a:r>
          </a:p>
          <a:p>
            <a:pPr marL="0" indent="0" algn="just">
              <a:buNone/>
            </a:pPr>
            <a:endParaRPr lang="en-GB" noProof="0" dirty="0"/>
          </a:p>
        </p:txBody>
      </p:sp>
    </p:spTree>
    <p:extLst>
      <p:ext uri="{BB962C8B-B14F-4D97-AF65-F5344CB8AC3E}">
        <p14:creationId xmlns:p14="http://schemas.microsoft.com/office/powerpoint/2010/main" val="2844490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3F0075-719E-372F-A315-20C7A3C6B2B2}"/>
              </a:ext>
            </a:extLst>
          </p:cNvPr>
          <p:cNvSpPr>
            <a:spLocks noGrp="1"/>
          </p:cNvSpPr>
          <p:nvPr>
            <p:ph type="title"/>
          </p:nvPr>
        </p:nvSpPr>
        <p:spPr>
          <a:xfrm>
            <a:off x="913795" y="1"/>
            <a:ext cx="10353761" cy="498764"/>
          </a:xfrm>
        </p:spPr>
        <p:txBody>
          <a:bodyPr>
            <a:normAutofit fontScale="90000"/>
          </a:bodyPr>
          <a:lstStyle/>
          <a:p>
            <a:r>
              <a:rPr lang="en-GB" noProof="0" dirty="0"/>
              <a:t>Council of </a:t>
            </a:r>
            <a:r>
              <a:rPr lang="en-GB" noProof="0" dirty="0" err="1"/>
              <a:t>europe</a:t>
            </a:r>
            <a:r>
              <a:rPr lang="en-GB" noProof="0" dirty="0"/>
              <a:t> Convention</a:t>
            </a:r>
          </a:p>
        </p:txBody>
      </p:sp>
      <p:sp>
        <p:nvSpPr>
          <p:cNvPr id="3" name="Segnaposto contenuto 2">
            <a:extLst>
              <a:ext uri="{FF2B5EF4-FFF2-40B4-BE49-F238E27FC236}">
                <a16:creationId xmlns:a16="http://schemas.microsoft.com/office/drawing/2014/main" id="{7CA466ED-1233-1653-2338-179ABF909A42}"/>
              </a:ext>
            </a:extLst>
          </p:cNvPr>
          <p:cNvSpPr>
            <a:spLocks noGrp="1"/>
          </p:cNvSpPr>
          <p:nvPr>
            <p:ph idx="1"/>
          </p:nvPr>
        </p:nvSpPr>
        <p:spPr>
          <a:xfrm>
            <a:off x="913795" y="498765"/>
            <a:ext cx="10353762" cy="6192980"/>
          </a:xfrm>
        </p:spPr>
        <p:txBody>
          <a:bodyPr>
            <a:normAutofit fontScale="85000" lnSpcReduction="20000"/>
          </a:bodyPr>
          <a:lstStyle/>
          <a:p>
            <a:pPr marL="0" indent="0" algn="just">
              <a:buNone/>
            </a:pPr>
            <a:r>
              <a:rPr lang="en-GB" noProof="0" dirty="0"/>
              <a:t>Art. 1 of the Council of Europe Criminal Law Convention on Corruption (Strasbourg, 27.01.1999) states that ‘public official’ shall be understood as by reference to the definition of ‘official’, ‘public officer’, mayor’, ‘minister’ or ‘judge’ (which includes prosecutors and holders of judicial offices) in the national law of the State in which the person in question performs that function and as applied in its criminal law.</a:t>
            </a:r>
          </a:p>
          <a:p>
            <a:pPr marL="0" indent="0" algn="just">
              <a:buNone/>
            </a:pPr>
            <a:r>
              <a:rPr lang="en-GB" noProof="0" dirty="0"/>
              <a:t>Arts. 4, 5, and 6 of the same Convention set out specific obligations of criminalisation concerning, respectively, bribery of members of domestic parliamentary assemblies, exercising legislative and administrative powers; bribery of foreign public officials (of any other State); bribery of members of foreign public assembly, exercising legislative and administrative in any other State. Arts. 9, 10 and 11 refer to officials or other contracted employee, within the meaning of staff regulation, of any public organisation or body of which the Party is a member, and any person, whether seconded or not, carrying out functions corresponding to those performed by such officials or agents; to any members of parliamentary assemblies of international or supranational organisations of which the Party is a member; to any holders of judicial office or officials of any international court whose jurisdiction is accepted by the Party.</a:t>
            </a:r>
          </a:p>
          <a:p>
            <a:pPr marL="0" indent="0" algn="just">
              <a:buNone/>
            </a:pPr>
            <a:r>
              <a:rPr lang="en-GB" noProof="0" dirty="0"/>
              <a:t>According to Art. 1 of the Additional Protocol to the Convention, ‘</a:t>
            </a:r>
            <a:r>
              <a:rPr lang="en-GB" b="1" noProof="0" dirty="0"/>
              <a:t>arbitrator</a:t>
            </a:r>
            <a:r>
              <a:rPr lang="en-GB" noProof="0" dirty="0"/>
              <a:t>’ shall be understood by reference to the national law of State Parties to the Protocol, but shall in any case include a person who by virtue of an arbitration agreement is called upon to render a legally binding decision in dispute submitted to him/her by the parties to the agreement. </a:t>
            </a:r>
          </a:p>
          <a:p>
            <a:pPr marL="0" indent="0" algn="just">
              <a:buNone/>
            </a:pPr>
            <a:r>
              <a:rPr lang="en-GB" noProof="0" dirty="0"/>
              <a:t>The term ‘</a:t>
            </a:r>
            <a:r>
              <a:rPr lang="en-GB" b="1" noProof="0" dirty="0"/>
              <a:t>juror</a:t>
            </a:r>
            <a:r>
              <a:rPr lang="en-GB" noProof="0" dirty="0"/>
              <a:t>’ shall be conceived by reference to the national law of the State Parties, but shall in any case include a lay person acting as a member of a collegial body which has the responsibility of deciding on the guilt of an accused person in the framework of a trial.</a:t>
            </a:r>
          </a:p>
        </p:txBody>
      </p:sp>
    </p:spTree>
    <p:extLst>
      <p:ext uri="{BB962C8B-B14F-4D97-AF65-F5344CB8AC3E}">
        <p14:creationId xmlns:p14="http://schemas.microsoft.com/office/powerpoint/2010/main" val="3221112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D6D26F7-B986-FE39-D5B1-D7650FE1F5F1}"/>
              </a:ext>
            </a:extLst>
          </p:cNvPr>
          <p:cNvSpPr>
            <a:spLocks noGrp="1"/>
          </p:cNvSpPr>
          <p:nvPr>
            <p:ph type="title"/>
          </p:nvPr>
        </p:nvSpPr>
        <p:spPr>
          <a:xfrm>
            <a:off x="913795" y="93518"/>
            <a:ext cx="10353761" cy="374073"/>
          </a:xfrm>
        </p:spPr>
        <p:txBody>
          <a:bodyPr>
            <a:normAutofit fontScale="90000"/>
          </a:bodyPr>
          <a:lstStyle/>
          <a:p>
            <a:r>
              <a:rPr lang="en-GB" noProof="0" dirty="0" err="1"/>
              <a:t>Uncac</a:t>
            </a:r>
            <a:endParaRPr lang="en-GB" noProof="0" dirty="0"/>
          </a:p>
        </p:txBody>
      </p:sp>
      <p:sp>
        <p:nvSpPr>
          <p:cNvPr id="3" name="Segnaposto contenuto 2">
            <a:extLst>
              <a:ext uri="{FF2B5EF4-FFF2-40B4-BE49-F238E27FC236}">
                <a16:creationId xmlns:a16="http://schemas.microsoft.com/office/drawing/2014/main" id="{81F0AE2C-AB19-47CC-7C39-76A4A8E8B019}"/>
              </a:ext>
            </a:extLst>
          </p:cNvPr>
          <p:cNvSpPr>
            <a:spLocks noGrp="1"/>
          </p:cNvSpPr>
          <p:nvPr>
            <p:ph idx="1"/>
          </p:nvPr>
        </p:nvSpPr>
        <p:spPr>
          <a:xfrm>
            <a:off x="913795" y="561109"/>
            <a:ext cx="10353762" cy="6203373"/>
          </a:xfrm>
        </p:spPr>
        <p:txBody>
          <a:bodyPr>
            <a:normAutofit fontScale="85000" lnSpcReduction="10000"/>
          </a:bodyPr>
          <a:lstStyle/>
          <a:p>
            <a:pPr marL="0" indent="0" algn="just">
              <a:buNone/>
            </a:pPr>
            <a:r>
              <a:rPr lang="en-GB" noProof="0" dirty="0"/>
              <a:t>Pursuant to Art. 2 a) of UNCAC (Merida, 2003), the definition of ‘public official’ covers </a:t>
            </a:r>
          </a:p>
          <a:p>
            <a:pPr marL="0" indent="0" algn="just">
              <a:buNone/>
            </a:pPr>
            <a:r>
              <a:rPr lang="en-GB" noProof="0" dirty="0" err="1"/>
              <a:t>i</a:t>
            </a:r>
            <a:r>
              <a:rPr lang="en-GB" noProof="0" dirty="0"/>
              <a:t>) any person holding a </a:t>
            </a:r>
            <a:r>
              <a:rPr lang="en-GB" b="1" i="1" noProof="0" dirty="0"/>
              <a:t>legislative, executive, administrative or judicial office of a State Party</a:t>
            </a:r>
            <a:r>
              <a:rPr lang="en-GB" noProof="0" dirty="0"/>
              <a:t>, whether appointed or elected, whether permanent or temporary, whether paid or unpaid, irrespective of that person’s seniority:</a:t>
            </a:r>
          </a:p>
          <a:p>
            <a:pPr marL="0" indent="0" algn="just">
              <a:buNone/>
            </a:pPr>
            <a:r>
              <a:rPr lang="en-GB" noProof="0" dirty="0"/>
              <a:t>ii) any other person who </a:t>
            </a:r>
            <a:r>
              <a:rPr lang="en-GB" b="1" i="1" noProof="0" dirty="0"/>
              <a:t>performs a public function</a:t>
            </a:r>
            <a:r>
              <a:rPr lang="en-GB" noProof="0" dirty="0"/>
              <a:t>, including for a public agency or public enterprise, or </a:t>
            </a:r>
            <a:r>
              <a:rPr lang="en-GB" b="1" i="1" noProof="0" dirty="0"/>
              <a:t>provides a public service</a:t>
            </a:r>
            <a:r>
              <a:rPr lang="en-GB" noProof="0" dirty="0"/>
              <a:t>, as defined in the domestic law of the State Party and as applied in the pertinent area of law of the State Party;</a:t>
            </a:r>
          </a:p>
          <a:p>
            <a:pPr marL="0" indent="0" algn="just">
              <a:buNone/>
            </a:pPr>
            <a:r>
              <a:rPr lang="en-GB" noProof="0" dirty="0"/>
              <a:t>iii) any other </a:t>
            </a:r>
            <a:r>
              <a:rPr lang="en-GB" b="1" i="1" noProof="0" dirty="0"/>
              <a:t>person defined as a ‘public official’ in the domestic law </a:t>
            </a:r>
            <a:r>
              <a:rPr lang="en-GB" noProof="0" dirty="0"/>
              <a:t>of a State Party. However, for the purpose of some specific measures contained in chapter II of the Convention, ‘public official’ may mean any person who performs a public function or provides a public service as defined in the domestic law of the State Party ad as applied in the pertinent area of law of the State Party.</a:t>
            </a:r>
          </a:p>
          <a:p>
            <a:pPr marL="0" indent="0" algn="just">
              <a:buNone/>
            </a:pPr>
            <a:r>
              <a:rPr lang="en-GB" noProof="0" dirty="0"/>
              <a:t>‘Foreign public official is any </a:t>
            </a:r>
            <a:r>
              <a:rPr lang="en-GB" b="1" i="1" noProof="0" dirty="0"/>
              <a:t>person holding a legislative, executive, administrative or judicial office</a:t>
            </a:r>
            <a:r>
              <a:rPr lang="en-GB" noProof="0" dirty="0"/>
              <a:t> of a foreign country, whether appointed or elected; and any person </a:t>
            </a:r>
            <a:r>
              <a:rPr lang="en-GB" b="1" i="1" noProof="0" dirty="0"/>
              <a:t>exercising a public function </a:t>
            </a:r>
            <a:r>
              <a:rPr lang="en-GB" noProof="0" dirty="0"/>
              <a:t>for a foreign country, including </a:t>
            </a:r>
            <a:r>
              <a:rPr lang="en-GB" b="1" i="1" noProof="0" dirty="0"/>
              <a:t>for public agency </a:t>
            </a:r>
            <a:r>
              <a:rPr lang="en-GB" noProof="0" dirty="0"/>
              <a:t>or </a:t>
            </a:r>
            <a:r>
              <a:rPr lang="en-GB" b="1" i="1" noProof="0" dirty="0"/>
              <a:t>public enterprise</a:t>
            </a:r>
            <a:r>
              <a:rPr lang="en-GB" noProof="0" dirty="0"/>
              <a:t> (Art. 2 b).</a:t>
            </a:r>
          </a:p>
          <a:p>
            <a:pPr marL="0" indent="0" algn="just">
              <a:buNone/>
            </a:pPr>
            <a:r>
              <a:rPr lang="en-GB" noProof="0" dirty="0"/>
              <a:t>‘Official of a public international organisation’ is an international civil servant or any person who is authorized by such an organisation to act on behalf of that organisation.</a:t>
            </a:r>
          </a:p>
          <a:p>
            <a:pPr marL="0" indent="0" algn="just">
              <a:buNone/>
            </a:pPr>
            <a:r>
              <a:rPr lang="en-GB" noProof="0" dirty="0"/>
              <a:t> </a:t>
            </a:r>
          </a:p>
          <a:p>
            <a:pPr marL="0" indent="0" algn="just">
              <a:buNone/>
            </a:pPr>
            <a:endParaRPr lang="en-GB" noProof="0" dirty="0"/>
          </a:p>
        </p:txBody>
      </p:sp>
    </p:spTree>
    <p:extLst>
      <p:ext uri="{BB962C8B-B14F-4D97-AF65-F5344CB8AC3E}">
        <p14:creationId xmlns:p14="http://schemas.microsoft.com/office/powerpoint/2010/main" val="3179101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4790A8-320F-20CA-613E-E261FDB0BC1B}"/>
              </a:ext>
            </a:extLst>
          </p:cNvPr>
          <p:cNvSpPr>
            <a:spLocks noGrp="1"/>
          </p:cNvSpPr>
          <p:nvPr>
            <p:ph type="title"/>
          </p:nvPr>
        </p:nvSpPr>
        <p:spPr>
          <a:xfrm>
            <a:off x="913795" y="135083"/>
            <a:ext cx="10353761" cy="436418"/>
          </a:xfrm>
        </p:spPr>
        <p:txBody>
          <a:bodyPr>
            <a:normAutofit fontScale="90000"/>
          </a:bodyPr>
          <a:lstStyle/>
          <a:p>
            <a:r>
              <a:rPr lang="en-GB" cap="none" noProof="0" dirty="0"/>
              <a:t>Proposal of EU Directive (COM)2023/234</a:t>
            </a:r>
          </a:p>
        </p:txBody>
      </p:sp>
      <p:sp>
        <p:nvSpPr>
          <p:cNvPr id="3" name="Segnaposto contenuto 2">
            <a:extLst>
              <a:ext uri="{FF2B5EF4-FFF2-40B4-BE49-F238E27FC236}">
                <a16:creationId xmlns:a16="http://schemas.microsoft.com/office/drawing/2014/main" id="{23E47E34-82DB-FA46-5C39-904485440264}"/>
              </a:ext>
            </a:extLst>
          </p:cNvPr>
          <p:cNvSpPr>
            <a:spLocks noGrp="1"/>
          </p:cNvSpPr>
          <p:nvPr>
            <p:ph idx="1"/>
          </p:nvPr>
        </p:nvSpPr>
        <p:spPr>
          <a:xfrm>
            <a:off x="446810" y="571501"/>
            <a:ext cx="11274136" cy="6286499"/>
          </a:xfrm>
        </p:spPr>
        <p:txBody>
          <a:bodyPr>
            <a:normAutofit fontScale="77500" lnSpcReduction="20000"/>
          </a:bodyPr>
          <a:lstStyle/>
          <a:p>
            <a:pPr marL="0" indent="0" algn="just">
              <a:buNone/>
            </a:pPr>
            <a:r>
              <a:rPr lang="en-GB" noProof="0" dirty="0"/>
              <a:t>Provisional Agreement resulting from Interinstitutional Negotiations (09.01.2026)</a:t>
            </a:r>
          </a:p>
          <a:p>
            <a:pPr marL="0" indent="0" algn="just">
              <a:buNone/>
            </a:pPr>
            <a:r>
              <a:rPr lang="en-GB" noProof="0" dirty="0"/>
              <a:t>The definitions included in the notion of ‘public official’ basically correspond to those identified by the PIF Directive (Union official and national official of MSs or third countries), except for the introduction of </a:t>
            </a:r>
            <a:r>
              <a:rPr lang="en-GB" b="1" noProof="0" dirty="0"/>
              <a:t>the employment on the basis of a contract</a:t>
            </a:r>
            <a:r>
              <a:rPr lang="en-GB" noProof="0" dirty="0"/>
              <a:t>, as a new modality underlying the relationship between the national official and the body by which he/she holds his/her office and the specification that the assimilation of persons holding a legislative office to national officials shall be consistent with national law (Article 19 - Privileges or immunity from investigation and prosecution of corruption offences: </a:t>
            </a:r>
            <a:r>
              <a:rPr lang="en-GB" b="1" i="1" noProof="0" dirty="0"/>
              <a:t>Unless it is contrary to their constitutions, constitutional principles and laws, </a:t>
            </a:r>
            <a:r>
              <a:rPr lang="en-GB" noProof="0" dirty="0"/>
              <a:t>Member States shall take the necessary measures to ensure that privileges or immunities from investigation and prosecution granted to national officials for the offences referred to in this Directive can be lifted.</a:t>
            </a:r>
          </a:p>
          <a:p>
            <a:pPr marL="0" indent="0" algn="just">
              <a:buNone/>
            </a:pPr>
            <a:r>
              <a:rPr lang="en-GB" noProof="0" dirty="0"/>
              <a:t>In contrast, some novelties have been provided as for the third category of officials, since the proposal defines it as including: any other person </a:t>
            </a:r>
            <a:r>
              <a:rPr lang="en-GB" b="1" noProof="0" dirty="0"/>
              <a:t>assigned and exercising </a:t>
            </a:r>
            <a:r>
              <a:rPr lang="en-GB" noProof="0" dirty="0"/>
              <a:t>a public service function</a:t>
            </a:r>
            <a:r>
              <a:rPr lang="en-GB" b="1" i="1" noProof="0" dirty="0"/>
              <a:t>, </a:t>
            </a:r>
            <a:r>
              <a:rPr lang="en-GB" b="1" noProof="0" dirty="0"/>
              <a:t>in accordance with national law, including those mandated by or under the authority of a public authority </a:t>
            </a:r>
            <a:r>
              <a:rPr lang="en-GB" noProof="0" dirty="0"/>
              <a:t>in Member States or third countries (nonetheless requiring autonomy and discretion in performing their function?). Taking account of the wider scope of the Proposal, there is no mention </a:t>
            </a:r>
            <a:r>
              <a:rPr lang="en-GB" dirty="0"/>
              <a:t>of ‘the management of or decisions concerning the Union’s financial interests’ anymore. </a:t>
            </a:r>
            <a:endParaRPr lang="en-GB" noProof="0" dirty="0"/>
          </a:p>
          <a:p>
            <a:pPr marL="0" indent="0" algn="just">
              <a:buNone/>
            </a:pPr>
            <a:r>
              <a:rPr lang="en-GB" noProof="0" dirty="0"/>
              <a:t>Furthermore, a new category of official has been introduced, concerning </a:t>
            </a:r>
            <a:r>
              <a:rPr lang="en-GB" b="1" noProof="0" dirty="0"/>
              <a:t>persons assigned and exercising a public service function for an international organisation or for an international court.</a:t>
            </a:r>
          </a:p>
          <a:p>
            <a:pPr marL="0" indent="0" algn="just">
              <a:buNone/>
            </a:pPr>
            <a:r>
              <a:rPr lang="en-GB" noProof="0" dirty="0"/>
              <a:t>The proposal also provides for the inclusion of arbitrators and jurors in the notion of ‘public officials’ in relation to bribery in public sector (Art. 7) and trading in influence (Art. 10). In this respect, ‘arbitrator’ is </a:t>
            </a:r>
            <a:r>
              <a:rPr lang="en-GB" b="1" i="1" noProof="0" dirty="0"/>
              <a:t>any person called upon to render a legally binding decision in disputes submitted by the parties to the arbitration agreement where their status is set out in national law; and ‘juror’: any person acting as a member of a body responsible for deciding on the guilt of an accused person in the framework of a trial, in accordance with national law.</a:t>
            </a:r>
            <a:r>
              <a:rPr lang="en-GB" noProof="0" dirty="0"/>
              <a:t> </a:t>
            </a:r>
          </a:p>
          <a:p>
            <a:pPr marL="0" indent="0">
              <a:buNone/>
            </a:pPr>
            <a:endParaRPr lang="en-GB" noProof="0" dirty="0"/>
          </a:p>
        </p:txBody>
      </p:sp>
    </p:spTree>
    <p:extLst>
      <p:ext uri="{BB962C8B-B14F-4D97-AF65-F5344CB8AC3E}">
        <p14:creationId xmlns:p14="http://schemas.microsoft.com/office/powerpoint/2010/main" val="42401716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TM04033921[[fn=Damascato]]</Template>
  <TotalTime>7923</TotalTime>
  <Words>5311</Words>
  <Application>Microsoft Office PowerPoint</Application>
  <PresentationFormat>Widescreen</PresentationFormat>
  <Paragraphs>126</Paragraphs>
  <Slides>19</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19</vt:i4>
      </vt:variant>
    </vt:vector>
  </HeadingPairs>
  <TitlesOfParts>
    <vt:vector size="24" baseType="lpstr">
      <vt:lpstr>Arial</vt:lpstr>
      <vt:lpstr>Bookman Old Style</vt:lpstr>
      <vt:lpstr>Calibri</vt:lpstr>
      <vt:lpstr>Rockwell</vt:lpstr>
      <vt:lpstr>Damask</vt:lpstr>
      <vt:lpstr> STRENGTHENING THE PROTECTION OF EU’S FINANCIAL INTERESTS VIA CRIMINAL LAW:  FRAUD PREVENTION AND ANTI-CORRUPTION MEASURES EU Project: 2024-IT-PIF</vt:lpstr>
      <vt:lpstr>Structure of the analysis</vt:lpstr>
      <vt:lpstr>Definitions of ‘official’  in the EU legal framework EU Directive 2017/1371/EU (PIF Directive)</vt:lpstr>
      <vt:lpstr>Definition of EU MS or Third-Country’s national official</vt:lpstr>
      <vt:lpstr>The third category of public officials</vt:lpstr>
      <vt:lpstr>OECD Convention </vt:lpstr>
      <vt:lpstr>Council of europe Convention</vt:lpstr>
      <vt:lpstr>Uncac</vt:lpstr>
      <vt:lpstr>Proposal of EU Directive (COM)2023/234</vt:lpstr>
      <vt:lpstr>Some other insights from the Proposal</vt:lpstr>
      <vt:lpstr>Identifying different theoretical models to set up the definitions of ‘official’</vt:lpstr>
      <vt:lpstr>Transposition at national level</vt:lpstr>
      <vt:lpstr>Trends emerging from a comparative analysis (1/2)</vt:lpstr>
      <vt:lpstr>Trends emerging from a comparative analysis 2/2</vt:lpstr>
      <vt:lpstr>Old questions in new contexts 1/2</vt:lpstr>
      <vt:lpstr>Old questions in new contexts 2/2 </vt:lpstr>
      <vt:lpstr>New challenges to be faced 1/2</vt:lpstr>
      <vt:lpstr>New challenges to be faced 2/2</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Corso di Diritto penale II (Parte speciale) M-Z Dipartimento di Giurisprudenza Università degli studi di Catania  catania, 11 ottobre 2023</dc:title>
  <dc:creator>Valeria Scalia</dc:creator>
  <cp:lastModifiedBy>Amalia Orsina</cp:lastModifiedBy>
  <cp:revision>170</cp:revision>
  <dcterms:created xsi:type="dcterms:W3CDTF">2023-05-09T04:33:19Z</dcterms:created>
  <dcterms:modified xsi:type="dcterms:W3CDTF">2026-03-02T16:36:50Z</dcterms:modified>
</cp:coreProperties>
</file>