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8"/>
  </p:notesMasterIdLst>
  <p:sldIdLst>
    <p:sldId id="256" r:id="rId2"/>
    <p:sldId id="285" r:id="rId3"/>
    <p:sldId id="310" r:id="rId4"/>
    <p:sldId id="311" r:id="rId5"/>
    <p:sldId id="312" r:id="rId6"/>
    <p:sldId id="314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8" autoAdjust="0"/>
    <p:restoredTop sz="94693" autoAdjust="0"/>
  </p:normalViewPr>
  <p:slideViewPr>
    <p:cSldViewPr>
      <p:cViewPr varScale="1">
        <p:scale>
          <a:sx n="80" d="100"/>
          <a:sy n="80" d="100"/>
        </p:scale>
        <p:origin x="154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4ABED-CC02-4004-88BB-29FE5075E37A}" type="datetimeFigureOut">
              <a:rPr lang="de-DE" smtClean="0"/>
              <a:t>02.03.2026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1A136-A058-45B7-980C-966A31F57D27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135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dirty="0"/>
              <a:t>Vorlesung „Europäisches Strafrecht“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Montags von 10-12 Uhr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Lehrender: Prof. Dr. Martin Heger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573C-5BD1-4E14-94CC-4EC2AF5A4ED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281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Vorlesung „Europäisches Strafrecht“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Montags von 10-12 Uhr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Lehrender: Prof. Dr. Martin Heger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573C-5BD1-4E14-94CC-4EC2AF5A4ED9}" type="slidenum">
              <a:rPr lang="de-DE" smtClean="0"/>
              <a:t>‹N›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8384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/>
              <a:t>Vorlesung „Europäisches Strafrecht“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Montags von 10-12 Uhr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Lehrender: Prof. Dr. Martin Heger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573C-5BD1-4E14-94CC-4EC2AF5A4ED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4666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Vorlesung „Europäisches Strafrecht“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Montags von 10-12 Uhr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Lehrender: Prof. Dr. Martin Heger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573C-5BD1-4E14-94CC-4EC2AF5A4ED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996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Vorlesung „Europäisches Strafrecht“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2425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Montags von 10-12 Uhr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Lehrender: Prof. Dr. Martin Heger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0573C-5BD1-4E14-94CC-4EC2AF5A4ED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326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4B4A92F5-B6C2-4C1E-984C-3271BEFDDC8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68660" y="620688"/>
            <a:ext cx="8062664" cy="2406129"/>
          </a:xfrm>
        </p:spPr>
        <p:txBody>
          <a:bodyPr>
            <a:normAutofit fontScale="90000"/>
          </a:bodyPr>
          <a:lstStyle/>
          <a:p>
            <a:br>
              <a:rPr lang="de-DE" b="1" dirty="0">
                <a:solidFill>
                  <a:srgbClr val="002060"/>
                </a:solidFill>
              </a:rPr>
            </a:br>
            <a:r>
              <a:rPr lang="de-DE" b="1" dirty="0">
                <a:solidFill>
                  <a:srgbClr val="002060"/>
                </a:solidFill>
              </a:rPr>
              <a:t> </a:t>
            </a:r>
            <a:br>
              <a:rPr lang="de-DE" b="1" dirty="0">
                <a:solidFill>
                  <a:srgbClr val="002060"/>
                </a:solidFill>
              </a:rPr>
            </a:br>
            <a:r>
              <a:rPr lang="it-IT" sz="3600" b="1" dirty="0" err="1"/>
              <a:t>Frauds</a:t>
            </a:r>
            <a:r>
              <a:rPr lang="it-IT" sz="3600" b="1" dirty="0"/>
              <a:t> </a:t>
            </a:r>
            <a:r>
              <a:rPr lang="it-IT" sz="3600" b="1" dirty="0" err="1"/>
              <a:t>as</a:t>
            </a:r>
            <a:r>
              <a:rPr lang="it-IT" sz="3600" b="1" dirty="0"/>
              <a:t> </a:t>
            </a:r>
            <a:r>
              <a:rPr lang="it-IT" sz="3600" b="1" dirty="0" err="1"/>
              <a:t>damage</a:t>
            </a:r>
            <a:r>
              <a:rPr lang="it-IT" sz="3600" b="1" dirty="0"/>
              <a:t> or </a:t>
            </a:r>
            <a:r>
              <a:rPr lang="it-IT" sz="3600" b="1" dirty="0" err="1"/>
              <a:t>endangerment</a:t>
            </a:r>
            <a:r>
              <a:rPr lang="it-IT" sz="3600" b="1" dirty="0"/>
              <a:t> </a:t>
            </a:r>
            <a:r>
              <a:rPr lang="it-IT" sz="3600" b="1" dirty="0" err="1"/>
              <a:t>offences</a:t>
            </a:r>
            <a:r>
              <a:rPr lang="it-IT" sz="3600" b="1" dirty="0"/>
              <a:t> </a:t>
            </a:r>
            <a:br>
              <a:rPr lang="de-DE" sz="6700" dirty="0"/>
            </a:br>
            <a:br>
              <a:rPr lang="de-DE" b="1" dirty="0">
                <a:solidFill>
                  <a:srgbClr val="002060"/>
                </a:solidFill>
              </a:rPr>
            </a:b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68660" y="3886200"/>
            <a:ext cx="8223820" cy="1126976"/>
          </a:xfrm>
        </p:spPr>
        <p:txBody>
          <a:bodyPr>
            <a:normAutofit fontScale="77500" lnSpcReduction="20000"/>
          </a:bodyPr>
          <a:lstStyle/>
          <a:p>
            <a:r>
              <a:rPr lang="de-DE" sz="2400" dirty="0"/>
              <a:t>Prof. Dr. Martin Heger, </a:t>
            </a:r>
          </a:p>
          <a:p>
            <a:r>
              <a:rPr lang="de-DE" sz="2400" dirty="0"/>
              <a:t>Humboldt-Universität zu Berlin</a:t>
            </a:r>
          </a:p>
          <a:p>
            <a:r>
              <a:rPr lang="en-US" sz="2200" b="1" i="1" dirty="0"/>
              <a:t>Project “2024-IT-PIF” (GA no. 101193934), co-funded by the EU (EUAF-2024-TRAI)</a:t>
            </a:r>
            <a:endParaRPr lang="de-DE" sz="22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EA0A096-A15E-44EA-BC56-CC4782B367F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35" y="2461239"/>
            <a:ext cx="612013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859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5832648"/>
          </a:xfrm>
        </p:spPr>
        <p:txBody>
          <a:bodyPr>
            <a:normAutofit/>
          </a:bodyPr>
          <a:lstStyle/>
          <a:p>
            <a:pPr algn="l"/>
            <a:r>
              <a:rPr lang="de-DE" b="1" dirty="0"/>
              <a:t>I. </a:t>
            </a:r>
            <a:r>
              <a:rPr lang="de-DE" b="1" dirty="0" err="1"/>
              <a:t>Introduction</a:t>
            </a:r>
            <a:br>
              <a:rPr lang="de-DE" b="1" dirty="0"/>
            </a:br>
            <a:r>
              <a:rPr lang="de-DE" dirty="0"/>
              <a:t>→ </a:t>
            </a:r>
            <a:r>
              <a:rPr lang="de-DE" dirty="0" err="1"/>
              <a:t>Fraud</a:t>
            </a:r>
            <a:r>
              <a:rPr lang="de-DE" dirty="0"/>
              <a:t> in private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economic</a:t>
            </a:r>
            <a:r>
              <a:rPr lang="de-DE" dirty="0"/>
              <a:t> </a:t>
            </a:r>
            <a:r>
              <a:rPr lang="de-DE" dirty="0" err="1"/>
              <a:t>context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291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5832648"/>
          </a:xfrm>
        </p:spPr>
        <p:txBody>
          <a:bodyPr>
            <a:normAutofit/>
          </a:bodyPr>
          <a:lstStyle/>
          <a:p>
            <a:pPr algn="l"/>
            <a:r>
              <a:rPr lang="de-DE" b="1" dirty="0"/>
              <a:t>II. The </a:t>
            </a:r>
            <a:r>
              <a:rPr lang="de-DE" b="1" dirty="0" err="1"/>
              <a:t>requirements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fraud</a:t>
            </a:r>
            <a:r>
              <a:rPr lang="de-DE" b="1" dirty="0"/>
              <a:t> </a:t>
            </a:r>
            <a:r>
              <a:rPr lang="de-DE" b="1" dirty="0" err="1"/>
              <a:t>affecting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Union's</a:t>
            </a:r>
            <a:r>
              <a:rPr lang="de-DE" b="1" dirty="0"/>
              <a:t> </a:t>
            </a:r>
            <a:r>
              <a:rPr lang="de-DE" b="1" dirty="0" err="1"/>
              <a:t>financial</a:t>
            </a:r>
            <a:r>
              <a:rPr lang="de-DE" b="1" dirty="0"/>
              <a:t> </a:t>
            </a:r>
            <a:r>
              <a:rPr lang="de-DE" b="1" dirty="0" err="1"/>
              <a:t>interests</a:t>
            </a:r>
            <a:r>
              <a:rPr lang="de-DE" b="1" dirty="0"/>
              <a:t> in </a:t>
            </a:r>
            <a:r>
              <a:rPr lang="de-DE" b="1" dirty="0" err="1"/>
              <a:t>Article</a:t>
            </a:r>
            <a:r>
              <a:rPr lang="de-DE" b="1" dirty="0"/>
              <a:t> 3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PIF </a:t>
            </a:r>
            <a:r>
              <a:rPr lang="de-DE" b="1" dirty="0" err="1"/>
              <a:t>Directive</a:t>
            </a:r>
            <a:r>
              <a:rPr lang="de-DE" b="1" dirty="0"/>
              <a:t> (EU) 2017/1371:</a:t>
            </a:r>
            <a:br>
              <a:rPr lang="de-DE" dirty="0"/>
            </a:br>
            <a:r>
              <a:rPr lang="de-DE" b="1" dirty="0" err="1"/>
              <a:t>Fraud</a:t>
            </a:r>
            <a:r>
              <a:rPr lang="de-DE" b="1" dirty="0"/>
              <a:t> </a:t>
            </a:r>
            <a:r>
              <a:rPr lang="de-DE" b="1" dirty="0" err="1"/>
              <a:t>affecting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Union's</a:t>
            </a:r>
            <a:r>
              <a:rPr lang="de-DE" b="1" dirty="0"/>
              <a:t> </a:t>
            </a:r>
            <a:r>
              <a:rPr lang="de-DE" b="1" dirty="0" err="1"/>
              <a:t>financial</a:t>
            </a:r>
            <a:r>
              <a:rPr lang="de-DE" b="1" dirty="0"/>
              <a:t> </a:t>
            </a:r>
            <a:r>
              <a:rPr lang="de-DE" b="1" dirty="0" err="1"/>
              <a:t>interests</a:t>
            </a:r>
            <a:br>
              <a:rPr lang="de-DE" b="1" dirty="0"/>
            </a:br>
            <a:r>
              <a:rPr lang="de-DE" dirty="0"/>
              <a:t>→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endangerment</a:t>
            </a:r>
            <a:r>
              <a:rPr lang="de-DE" dirty="0"/>
              <a:t> </a:t>
            </a:r>
            <a:r>
              <a:rPr lang="de-DE" dirty="0" err="1"/>
              <a:t>offences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783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5832648"/>
          </a:xfrm>
        </p:spPr>
        <p:txBody>
          <a:bodyPr>
            <a:normAutofit/>
          </a:bodyPr>
          <a:lstStyle/>
          <a:p>
            <a:pPr algn="l"/>
            <a:r>
              <a:rPr lang="de-DE" b="1" dirty="0"/>
              <a:t>III. The legal </a:t>
            </a:r>
            <a:r>
              <a:rPr lang="de-DE" b="1" dirty="0" err="1"/>
              <a:t>situation</a:t>
            </a:r>
            <a:r>
              <a:rPr lang="de-DE" b="1" dirty="0"/>
              <a:t> in Germany</a:t>
            </a:r>
            <a:br>
              <a:rPr lang="de-DE" dirty="0"/>
            </a:br>
            <a:r>
              <a:rPr lang="de-DE" dirty="0"/>
              <a:t>1. </a:t>
            </a:r>
            <a:r>
              <a:rPr lang="de-DE" dirty="0" err="1"/>
              <a:t>Fraud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criminal</a:t>
            </a:r>
            <a:r>
              <a:rPr lang="de-DE" dirty="0"/>
              <a:t> </a:t>
            </a:r>
            <a:r>
              <a:rPr lang="de-DE" dirty="0" err="1"/>
              <a:t>offence</a:t>
            </a:r>
            <a:r>
              <a:rPr lang="de-DE" dirty="0"/>
              <a:t> </a:t>
            </a:r>
            <a:r>
              <a:rPr lang="de-DE" dirty="0" err="1"/>
              <a:t>against</a:t>
            </a:r>
            <a:r>
              <a:rPr lang="de-DE" dirty="0"/>
              <a:t> </a:t>
            </a:r>
            <a:r>
              <a:rPr lang="de-DE" dirty="0" err="1"/>
              <a:t>financial</a:t>
            </a:r>
            <a:r>
              <a:rPr lang="de-DE" dirty="0"/>
              <a:t> </a:t>
            </a:r>
            <a:r>
              <a:rPr lang="de-DE" dirty="0" err="1"/>
              <a:t>loss</a:t>
            </a:r>
            <a:br>
              <a:rPr lang="de-DE" dirty="0"/>
            </a:br>
            <a:r>
              <a:rPr lang="de-DE" dirty="0"/>
              <a:t>→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damage</a:t>
            </a:r>
            <a:r>
              <a:rPr lang="de-DE" dirty="0"/>
              <a:t>?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360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5832648"/>
          </a:xfrm>
        </p:spPr>
        <p:txBody>
          <a:bodyPr>
            <a:normAutofit/>
          </a:bodyPr>
          <a:lstStyle/>
          <a:p>
            <a:pPr algn="l"/>
            <a:r>
              <a:rPr lang="de-DE" dirty="0"/>
              <a:t>2. </a:t>
            </a:r>
            <a:r>
              <a:rPr lang="de-DE" dirty="0" err="1"/>
              <a:t>Economic</a:t>
            </a:r>
            <a:r>
              <a:rPr lang="de-DE" dirty="0"/>
              <a:t> </a:t>
            </a:r>
            <a:r>
              <a:rPr lang="de-DE" dirty="0" err="1"/>
              <a:t>criminal</a:t>
            </a:r>
            <a:r>
              <a:rPr lang="de-DE" dirty="0"/>
              <a:t> </a:t>
            </a:r>
            <a:r>
              <a:rPr lang="de-DE" dirty="0" err="1"/>
              <a:t>law</a:t>
            </a:r>
            <a:r>
              <a:rPr lang="de-DE" dirty="0"/>
              <a:t> </a:t>
            </a:r>
            <a:r>
              <a:rPr lang="de-DE" dirty="0" err="1"/>
              <a:t>provisions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endangerment</a:t>
            </a:r>
            <a:r>
              <a:rPr lang="de-DE" dirty="0"/>
              <a:t> </a:t>
            </a:r>
            <a:r>
              <a:rPr lang="de-DE" dirty="0" err="1"/>
              <a:t>offenses</a:t>
            </a:r>
            <a:br>
              <a:rPr lang="de-DE" dirty="0"/>
            </a:br>
            <a:r>
              <a:rPr lang="de-DE" dirty="0"/>
              <a:t>→ </a:t>
            </a:r>
            <a:r>
              <a:rPr lang="de-DE" dirty="0" err="1"/>
              <a:t>Subsidiary</a:t>
            </a:r>
            <a:r>
              <a:rPr lang="de-DE" dirty="0"/>
              <a:t> </a:t>
            </a:r>
            <a:r>
              <a:rPr lang="de-DE" dirty="0" err="1"/>
              <a:t>Fraud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Prototype</a:t>
            </a:r>
          </a:p>
        </p:txBody>
      </p:sp>
    </p:spTree>
    <p:extLst>
      <p:ext uri="{BB962C8B-B14F-4D97-AF65-F5344CB8AC3E}">
        <p14:creationId xmlns:p14="http://schemas.microsoft.com/office/powerpoint/2010/main" val="180879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5832648"/>
          </a:xfrm>
        </p:spPr>
        <p:txBody>
          <a:bodyPr>
            <a:normAutofit fontScale="90000"/>
          </a:bodyPr>
          <a:lstStyle/>
          <a:p>
            <a:r>
              <a:rPr lang="de-DE" b="1" dirty="0"/>
              <a:t>IV. Conclusio</a:t>
            </a:r>
            <a:br>
              <a:rPr lang="de-DE" dirty="0"/>
            </a:br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field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economic</a:t>
            </a:r>
            <a:r>
              <a:rPr lang="de-DE" dirty="0"/>
              <a:t> </a:t>
            </a:r>
            <a:r>
              <a:rPr lang="de-DE" dirty="0" err="1"/>
              <a:t>criminal</a:t>
            </a:r>
            <a:r>
              <a:rPr lang="de-DE" dirty="0"/>
              <a:t> </a:t>
            </a:r>
            <a:r>
              <a:rPr lang="de-DE" dirty="0" err="1"/>
              <a:t>law</a:t>
            </a:r>
            <a:r>
              <a:rPr lang="de-DE" dirty="0"/>
              <a:t> (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field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environmental </a:t>
            </a:r>
            <a:r>
              <a:rPr lang="de-DE" dirty="0" err="1"/>
              <a:t>criminal</a:t>
            </a:r>
            <a:r>
              <a:rPr lang="de-DE" dirty="0"/>
              <a:t> </a:t>
            </a:r>
            <a:r>
              <a:rPr lang="de-DE" dirty="0" err="1"/>
              <a:t>law</a:t>
            </a:r>
            <a:r>
              <a:rPr lang="de-DE" dirty="0"/>
              <a:t>),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significance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damage</a:t>
            </a:r>
            <a:r>
              <a:rPr lang="de-DE" dirty="0"/>
              <a:t> </a:t>
            </a:r>
            <a:r>
              <a:rPr lang="de-DE" dirty="0" err="1"/>
              <a:t>offences</a:t>
            </a:r>
            <a:r>
              <a:rPr lang="de-DE" dirty="0"/>
              <a:t> will </a:t>
            </a:r>
            <a:r>
              <a:rPr lang="de-DE" dirty="0" err="1"/>
              <a:t>increase</a:t>
            </a:r>
            <a:r>
              <a:rPr lang="de-DE" dirty="0"/>
              <a:t>, </a:t>
            </a:r>
            <a:r>
              <a:rPr lang="de-DE" dirty="0" err="1"/>
              <a:t>primarily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risky</a:t>
            </a:r>
            <a:r>
              <a:rPr lang="de-DE" dirty="0"/>
              <a:t> </a:t>
            </a:r>
            <a:r>
              <a:rPr lang="de-DE" dirty="0" err="1"/>
              <a:t>actions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a </a:t>
            </a:r>
            <a:r>
              <a:rPr lang="de-DE" dirty="0" err="1"/>
              <a:t>competitive</a:t>
            </a:r>
            <a:r>
              <a:rPr lang="de-DE" dirty="0"/>
              <a:t> </a:t>
            </a:r>
            <a:r>
              <a:rPr lang="de-DE" dirty="0" err="1"/>
              <a:t>environment</a:t>
            </a:r>
            <a:r>
              <a:rPr lang="de-DE" dirty="0"/>
              <a:t> like </a:t>
            </a:r>
            <a:r>
              <a:rPr lang="de-DE" dirty="0" err="1"/>
              <a:t>the</a:t>
            </a:r>
            <a:r>
              <a:rPr lang="de-DE" dirty="0"/>
              <a:t> EU </a:t>
            </a:r>
            <a:r>
              <a:rPr lang="de-DE" dirty="0" err="1"/>
              <a:t>single</a:t>
            </a:r>
            <a:r>
              <a:rPr lang="de-DE" dirty="0"/>
              <a:t> Market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lead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threat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competition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basis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EU </a:t>
            </a:r>
            <a:r>
              <a:rPr lang="de-DE" dirty="0" err="1"/>
              <a:t>economic</a:t>
            </a:r>
            <a:r>
              <a:rPr lang="de-DE" dirty="0"/>
              <a:t> </a:t>
            </a:r>
            <a:r>
              <a:rPr lang="de-DE" dirty="0" err="1"/>
              <a:t>order</a:t>
            </a:r>
            <a:r>
              <a:rPr lang="de-DE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06593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188</Words>
  <Application>Microsoft Office PowerPoint</Application>
  <PresentationFormat>Presentazione su schermo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</vt:lpstr>
      <vt:lpstr>   Frauds as damage or endangerment offences   </vt:lpstr>
      <vt:lpstr>I. Introduction → Fraud in private or economic context</vt:lpstr>
      <vt:lpstr>II. The requirements for fraud affecting the Union's financial interests in Article 3 of the PIF Directive (EU) 2017/1371: Fraud affecting the Union's financial interests → No need for endangerment offences</vt:lpstr>
      <vt:lpstr>III. The legal situation in Germany 1. Fraud as a criminal offence against financial loss → What is a damage? </vt:lpstr>
      <vt:lpstr>2. Economic criminal law provisions as endangerment offenses → Subsidiary Fraud as a Prototype</vt:lpstr>
      <vt:lpstr>IV. Conclusio In the field of economic criminal law (as well as on the field of environmental criminal law), the significance of damage offences will increase, primarily because risky actions within a competitive environment like the EU single Market can lead to a threat to competition as the basis of the EU economic order. </vt:lpstr>
    </vt:vector>
  </TitlesOfParts>
  <Company>Humboldt-Universität zu 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Juristische Fakultät</dc:creator>
  <cp:lastModifiedBy>Amalia Orsina</cp:lastModifiedBy>
  <cp:revision>103</cp:revision>
  <dcterms:created xsi:type="dcterms:W3CDTF">2015-04-08T08:40:06Z</dcterms:created>
  <dcterms:modified xsi:type="dcterms:W3CDTF">2026-03-02T16:35:00Z</dcterms:modified>
</cp:coreProperties>
</file>